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theme/themeOverride5.xml" ContentType="application/vnd.openxmlformats-officedocument.themeOverr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heme/themeOverride6.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4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heme/themeOverride7.xml" ContentType="application/vnd.openxmlformats-officedocument.themeOverride+xml"/>
  <Override PartName="/ppt/notesSlides/notesSlide97.xml" ContentType="application/vnd.openxmlformats-officedocument.presentationml.notesSlide+xml"/>
  <Override PartName="/ppt/theme/themeOverride8.xml" ContentType="application/vnd.openxmlformats-officedocument.themeOverride+xml"/>
  <Override PartName="/ppt/notesSlides/notesSlide98.xml" ContentType="application/vnd.openxmlformats-officedocument.presentationml.notesSlide+xml"/>
  <Override PartName="/ppt/theme/themeOverride9.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202" r:id="rId17"/>
    <p:sldMasterId id="2147484230" r:id="rId18"/>
  </p:sldMasterIdLst>
  <p:notesMasterIdLst>
    <p:notesMasterId r:id="rId134"/>
  </p:notesMasterIdLst>
  <p:sldIdLst>
    <p:sldId id="292" r:id="rId19"/>
    <p:sldId id="508" r:id="rId20"/>
    <p:sldId id="509" r:id="rId21"/>
    <p:sldId id="414" r:id="rId22"/>
    <p:sldId id="493" r:id="rId23"/>
    <p:sldId id="494" r:id="rId24"/>
    <p:sldId id="495" r:id="rId25"/>
    <p:sldId id="496" r:id="rId26"/>
    <p:sldId id="497" r:id="rId27"/>
    <p:sldId id="498" r:id="rId28"/>
    <p:sldId id="499" r:id="rId29"/>
    <p:sldId id="510" r:id="rId30"/>
    <p:sldId id="511" r:id="rId31"/>
    <p:sldId id="441" r:id="rId32"/>
    <p:sldId id="512" r:id="rId33"/>
    <p:sldId id="513" r:id="rId34"/>
    <p:sldId id="430" r:id="rId35"/>
    <p:sldId id="428" r:id="rId36"/>
    <p:sldId id="412" r:id="rId37"/>
    <p:sldId id="409" r:id="rId38"/>
    <p:sldId id="413" r:id="rId39"/>
    <p:sldId id="429" r:id="rId40"/>
    <p:sldId id="447" r:id="rId41"/>
    <p:sldId id="514" r:id="rId42"/>
    <p:sldId id="515" r:id="rId43"/>
    <p:sldId id="516" r:id="rId44"/>
    <p:sldId id="517" r:id="rId45"/>
    <p:sldId id="518" r:id="rId46"/>
    <p:sldId id="521" r:id="rId47"/>
    <p:sldId id="522" r:id="rId48"/>
    <p:sldId id="523" r:id="rId49"/>
    <p:sldId id="524" r:id="rId50"/>
    <p:sldId id="525" r:id="rId51"/>
    <p:sldId id="526" r:id="rId52"/>
    <p:sldId id="532" r:id="rId53"/>
    <p:sldId id="533" r:id="rId54"/>
    <p:sldId id="534" r:id="rId55"/>
    <p:sldId id="535" r:id="rId56"/>
    <p:sldId id="536" r:id="rId57"/>
    <p:sldId id="537" r:id="rId58"/>
    <p:sldId id="538" r:id="rId59"/>
    <p:sldId id="539" r:id="rId60"/>
    <p:sldId id="541" r:id="rId61"/>
    <p:sldId id="542" r:id="rId62"/>
    <p:sldId id="543" r:id="rId63"/>
    <p:sldId id="544" r:id="rId64"/>
    <p:sldId id="546" r:id="rId65"/>
    <p:sldId id="547" r:id="rId66"/>
    <p:sldId id="548" r:id="rId67"/>
    <p:sldId id="549" r:id="rId68"/>
    <p:sldId id="550" r:id="rId69"/>
    <p:sldId id="551" r:id="rId70"/>
    <p:sldId id="552" r:id="rId71"/>
    <p:sldId id="571" r:id="rId72"/>
    <p:sldId id="572" r:id="rId73"/>
    <p:sldId id="573" r:id="rId74"/>
    <p:sldId id="578" r:id="rId75"/>
    <p:sldId id="579" r:id="rId76"/>
    <p:sldId id="580" r:id="rId77"/>
    <p:sldId id="554" r:id="rId78"/>
    <p:sldId id="555" r:id="rId79"/>
    <p:sldId id="556" r:id="rId80"/>
    <p:sldId id="557" r:id="rId81"/>
    <p:sldId id="558" r:id="rId82"/>
    <p:sldId id="559" r:id="rId83"/>
    <p:sldId id="560" r:id="rId84"/>
    <p:sldId id="581" r:id="rId85"/>
    <p:sldId id="574" r:id="rId86"/>
    <p:sldId id="575" r:id="rId87"/>
    <p:sldId id="577" r:id="rId88"/>
    <p:sldId id="561" r:id="rId89"/>
    <p:sldId id="562" r:id="rId90"/>
    <p:sldId id="563" r:id="rId91"/>
    <p:sldId id="564" r:id="rId92"/>
    <p:sldId id="317" r:id="rId93"/>
    <p:sldId id="451" r:id="rId94"/>
    <p:sldId id="565" r:id="rId95"/>
    <p:sldId id="566" r:id="rId96"/>
    <p:sldId id="567" r:id="rId97"/>
    <p:sldId id="568" r:id="rId98"/>
    <p:sldId id="569" r:id="rId99"/>
    <p:sldId id="570" r:id="rId100"/>
    <p:sldId id="450" r:id="rId101"/>
    <p:sldId id="482" r:id="rId102"/>
    <p:sldId id="500" r:id="rId103"/>
    <p:sldId id="501" r:id="rId104"/>
    <p:sldId id="502" r:id="rId105"/>
    <p:sldId id="503" r:id="rId106"/>
    <p:sldId id="504" r:id="rId107"/>
    <p:sldId id="505" r:id="rId108"/>
    <p:sldId id="506" r:id="rId109"/>
    <p:sldId id="530" r:id="rId110"/>
    <p:sldId id="528" r:id="rId111"/>
    <p:sldId id="529" r:id="rId112"/>
    <p:sldId id="404" r:id="rId113"/>
    <p:sldId id="264" r:id="rId114"/>
    <p:sldId id="265" r:id="rId115"/>
    <p:sldId id="266" r:id="rId116"/>
    <p:sldId id="462" r:id="rId117"/>
    <p:sldId id="463" r:id="rId118"/>
    <p:sldId id="464" r:id="rId119"/>
    <p:sldId id="470" r:id="rId120"/>
    <p:sldId id="319" r:id="rId121"/>
    <p:sldId id="474" r:id="rId122"/>
    <p:sldId id="301" r:id="rId123"/>
    <p:sldId id="294" r:id="rId124"/>
    <p:sldId id="295" r:id="rId125"/>
    <p:sldId id="296" r:id="rId126"/>
    <p:sldId id="302" r:id="rId127"/>
    <p:sldId id="303" r:id="rId128"/>
    <p:sldId id="339" r:id="rId129"/>
    <p:sldId id="386" r:id="rId130"/>
    <p:sldId id="471" r:id="rId131"/>
    <p:sldId id="472" r:id="rId132"/>
    <p:sldId id="473" r:id="rId1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292"/>
          </p14:sldIdLst>
        </p14:section>
        <p14:section name="Cloud Applications" id="{7AE03DFD-9E80-6A40-B3CC-2C2B6C81565F}">
          <p14:sldIdLst>
            <p14:sldId id="508"/>
            <p14:sldId id="509"/>
            <p14:sldId id="414"/>
          </p14:sldIdLst>
        </p14:section>
        <p14:section name="Container Intro" id="{08EEC08D-C836-5C4E-B9C4-28573C0333DE}">
          <p14:sldIdLst>
            <p14:sldId id="493"/>
            <p14:sldId id="494"/>
            <p14:sldId id="495"/>
            <p14:sldId id="496"/>
            <p14:sldId id="497"/>
            <p14:sldId id="498"/>
            <p14:sldId id="499"/>
          </p14:sldIdLst>
        </p14:section>
        <p14:section name="Container Orchestration" id="{9C6FB4EA-AFBC-FD45-80D6-39E8BC74BC42}">
          <p14:sldIdLst>
            <p14:sldId id="510"/>
            <p14:sldId id="511"/>
            <p14:sldId id="441"/>
            <p14:sldId id="512"/>
            <p14:sldId id="513"/>
          </p14:sldIdLst>
        </p14:section>
        <p14:section name="Kubernetes Concepts" id="{CE0EA03B-B36A-C24F-9E6F-7E4836656720}">
          <p14:sldIdLst>
            <p14:sldId id="430"/>
            <p14:sldId id="428"/>
            <p14:sldId id="412"/>
            <p14:sldId id="409"/>
            <p14:sldId id="413"/>
            <p14:sldId id="429"/>
            <p14:sldId id="447"/>
          </p14:sldIdLst>
        </p14:section>
        <p14:section name="Containers on Azure" id="{6041C175-16ED-FD4F-80F2-CE528DE25D83}">
          <p14:sldIdLst>
            <p14:sldId id="514"/>
            <p14:sldId id="515"/>
            <p14:sldId id="516"/>
            <p14:sldId id="517"/>
            <p14:sldId id="518"/>
            <p14:sldId id="521"/>
            <p14:sldId id="522"/>
            <p14:sldId id="523"/>
            <p14:sldId id="524"/>
            <p14:sldId id="525"/>
            <p14:sldId id="526"/>
          </p14:sldIdLst>
        </p14:section>
        <p14:section name="Azure Deep Dive" id="{E04D2B68-BE72-F646-A28D-9B35330C7987}">
          <p14:sldIdLst>
            <p14:sldId id="532"/>
            <p14:sldId id="533"/>
            <p14:sldId id="534"/>
            <p14:sldId id="535"/>
            <p14:sldId id="536"/>
            <p14:sldId id="537"/>
            <p14:sldId id="538"/>
            <p14:sldId id="539"/>
            <p14:sldId id="541"/>
            <p14:sldId id="542"/>
            <p14:sldId id="543"/>
            <p14:sldId id="544"/>
            <p14:sldId id="546"/>
            <p14:sldId id="547"/>
            <p14:sldId id="548"/>
            <p14:sldId id="549"/>
            <p14:sldId id="550"/>
            <p14:sldId id="551"/>
          </p14:sldIdLst>
        </p14:section>
        <p14:section name="Helm and CI/CD" id="{45E991AB-FD22-0D42-B6EC-0D31650E484F}">
          <p14:sldIdLst>
            <p14:sldId id="552"/>
            <p14:sldId id="571"/>
            <p14:sldId id="572"/>
            <p14:sldId id="573"/>
            <p14:sldId id="578"/>
            <p14:sldId id="579"/>
            <p14:sldId id="580"/>
            <p14:sldId id="554"/>
            <p14:sldId id="555"/>
            <p14:sldId id="556"/>
            <p14:sldId id="557"/>
            <p14:sldId id="558"/>
            <p14:sldId id="559"/>
            <p14:sldId id="560"/>
            <p14:sldId id="581"/>
            <p14:sldId id="574"/>
            <p14:sldId id="575"/>
            <p14:sldId id="577"/>
            <p14:sldId id="561"/>
            <p14:sldId id="562"/>
            <p14:sldId id="563"/>
            <p14:sldId id="564"/>
          </p14:sldIdLst>
        </p14:section>
        <p14:section name="Wrap-up" id="{01E0257F-799F-F94D-80EF-BCD57C0E41FC}">
          <p14:sldIdLst>
            <p14:sldId id="317"/>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y Zhang (OSTC)" initials="AZ(" lastIdx="1" clrIdx="0">
    <p:extLst>
      <p:ext uri="{19B8F6BF-5375-455C-9EA6-DF929625EA0E}">
        <p15:presenceInfo xmlns:p15="http://schemas.microsoft.com/office/powerpoint/2012/main" userId="S::xiazhang@microsoft.com::471feb6d-5a83-439e-af7b-311f4eee2d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89752" autoAdjust="0"/>
  </p:normalViewPr>
  <p:slideViewPr>
    <p:cSldViewPr snapToGrid="0" snapToObjects="1">
      <p:cViewPr varScale="1">
        <p:scale>
          <a:sx n="54" d="100"/>
          <a:sy n="54" d="100"/>
        </p:scale>
        <p:origin x="1146" y="36"/>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33" Type="http://schemas.openxmlformats.org/officeDocument/2006/relationships/slide" Target="slides/slide115.xml"/><Relationship Id="rId138"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slide" Target="slides/slide105.xml"/><Relationship Id="rId128" Type="http://schemas.openxmlformats.org/officeDocument/2006/relationships/slide" Target="slides/slide110.xml"/><Relationship Id="rId5" Type="http://schemas.openxmlformats.org/officeDocument/2006/relationships/slideMaster" Target="slideMasters/slideMaster5.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slide" Target="slides/slide10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slide" Target="slides/slide98.xml"/><Relationship Id="rId124" Type="http://schemas.openxmlformats.org/officeDocument/2006/relationships/slide" Target="slides/slide106.xml"/><Relationship Id="rId129"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32" Type="http://schemas.openxmlformats.org/officeDocument/2006/relationships/slide" Target="slides/slide1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slide" Target="slides/slide96.xml"/><Relationship Id="rId119" Type="http://schemas.openxmlformats.org/officeDocument/2006/relationships/slide" Target="slides/slide101.xml"/><Relationship Id="rId127" Type="http://schemas.openxmlformats.org/officeDocument/2006/relationships/slide" Target="slides/slide10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slide" Target="slides/slide104.xml"/><Relationship Id="rId130" Type="http://schemas.openxmlformats.org/officeDocument/2006/relationships/slide" Target="slides/slide112.xml"/><Relationship Id="rId13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slide" Target="slides/slide102.xml"/><Relationship Id="rId125" Type="http://schemas.openxmlformats.org/officeDocument/2006/relationships/slide" Target="slides/slide107.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131" Type="http://schemas.openxmlformats.org/officeDocument/2006/relationships/slide" Target="slides/slide113.xml"/><Relationship Id="rId136" Type="http://schemas.openxmlformats.org/officeDocument/2006/relationships/presProps" Target="presProps.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4.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openxmlformats.org/officeDocument/2006/relationships/slide" Target="slides/slide10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3/11/2019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4511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4655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3/11/2019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3/11/2019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3/11/2019 4:23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3/11/2019 4:23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112</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Service discovery</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Affinity:</a:t>
            </a:r>
          </a:p>
          <a:p>
            <a:r>
              <a:rPr lang="zh-CN" altLang="en-US" sz="1100" dirty="0"/>
              <a:t>可以限制</a:t>
            </a:r>
            <a:r>
              <a:rPr lang="en-US" sz="1100" dirty="0"/>
              <a:t>Pods</a:t>
            </a:r>
            <a:r>
              <a:rPr lang="zh-CN" altLang="en-US" sz="1100" dirty="0"/>
              <a:t>在特定节点上运行，也可以优先调度到特定节点。有几种方式可以实现这个功能，它们都使用选择标签的方式完成。通常情况下这些限制是没必要的，</a:t>
            </a:r>
            <a:r>
              <a:rPr lang="en-US" sz="1100" dirty="0"/>
              <a:t>k8s</a:t>
            </a:r>
            <a:r>
              <a:rPr lang="zh-CN" altLang="en-US" sz="1100" dirty="0"/>
              <a:t>会自动实现合理的调度（例如，</a:t>
            </a:r>
            <a:r>
              <a:rPr lang="en-US" sz="1100" dirty="0"/>
              <a:t>pods</a:t>
            </a:r>
            <a:r>
              <a:rPr lang="zh-CN" altLang="en-US" sz="1100" dirty="0"/>
              <a:t>在集群中调度时，不会被调度到资源不足的节点上）。但是，有些场景下，希望对运行</a:t>
            </a:r>
            <a:r>
              <a:rPr lang="en-US" sz="1100" dirty="0"/>
              <a:t>pod</a:t>
            </a:r>
            <a:r>
              <a:rPr lang="zh-CN" altLang="en-US" sz="1100" dirty="0"/>
              <a:t>的节点进行限制，如需要将</a:t>
            </a:r>
            <a:r>
              <a:rPr lang="en-US" sz="1100" dirty="0"/>
              <a:t>pod</a:t>
            </a:r>
            <a:r>
              <a:rPr lang="zh-CN" altLang="en-US" sz="1100" dirty="0"/>
              <a:t>调度到磁盘为</a:t>
            </a:r>
            <a:r>
              <a:rPr lang="en-US" sz="1100" dirty="0"/>
              <a:t>SSD</a:t>
            </a:r>
            <a:r>
              <a:rPr lang="zh-CN" altLang="en-US" sz="1100" dirty="0"/>
              <a:t>的节点上，或将两个不同的服务但需要经常通信的</a:t>
            </a:r>
            <a:r>
              <a:rPr lang="en-US" sz="1100" dirty="0"/>
              <a:t>pod</a:t>
            </a:r>
            <a:r>
              <a:rPr lang="zh-CN" altLang="en-US" sz="1100" dirty="0"/>
              <a:t>调度到同一个</a:t>
            </a:r>
            <a:r>
              <a:rPr lang="en-US" sz="1100" dirty="0"/>
              <a:t>zone。</a:t>
            </a:r>
          </a:p>
          <a:p>
            <a:endParaRPr lang="en-US" sz="1100" dirty="0"/>
          </a:p>
          <a:p>
            <a:r>
              <a:rPr lang="en-US" sz="1200" b="0" i="0" kern="1200" dirty="0">
                <a:solidFill>
                  <a:schemeClr val="tx1"/>
                </a:solidFill>
                <a:effectLst/>
                <a:latin typeface="+mn-lt"/>
                <a:ea typeface="+mn-ea"/>
                <a:cs typeface="+mn-cs"/>
              </a:rPr>
              <a:t>Service discovery is one of the core functionalities of any container-based environment. Once you have packaged your application and launched it using containers, the next step is making it discoverable to other application containers in your environment or the external world.</a:t>
            </a:r>
            <a:br>
              <a:rPr lang="en-US" sz="1100" dirty="0"/>
            </a:b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“Container-centric</a:t>
            </a:r>
            <a:r>
              <a:rPr lang="en-US" baseline="0" dirty="0"/>
              <a:t> infrastructure” </a:t>
            </a:r>
            <a:endParaRPr lang="en-US" dirty="0"/>
          </a:p>
          <a:p>
            <a:r>
              <a:rPr lang="en-US" dirty="0"/>
              <a:t>Additionally: configuration</a:t>
            </a:r>
            <a:r>
              <a:rPr lang="en-US" baseline="0" dirty="0"/>
              <a:t> management, debugging/introspection, identity and authorization</a:t>
            </a:r>
            <a:endParaRPr lang="en-US" dirty="0"/>
          </a:p>
        </p:txBody>
      </p:sp>
      <p:sp>
        <p:nvSpPr>
          <p:cNvPr id="4" name="Header Placeholder 3"/>
          <p:cNvSpPr>
            <a:spLocks noGrp="1"/>
          </p:cNvSpPr>
          <p:nvPr>
            <p:ph type="hdr" sz="quarter" idx="10"/>
          </p:nvPr>
        </p:nvSpPr>
        <p:spPr/>
        <p:txBody>
          <a:bodyPr/>
          <a:lstStyle/>
          <a:p>
            <a:pPr>
              <a:defRPr/>
            </a:pPr>
            <a:r>
              <a:rPr lang="en-US" sz="1800" kern="0">
                <a:solidFill>
                  <a:prstClr val="black"/>
                </a:solidFill>
              </a:rPr>
              <a:t>Build 2015</a:t>
            </a:r>
          </a:p>
          <a:p>
            <a:pPr>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prstClr val="black"/>
                </a:solidFill>
              </a:rPr>
              <a:pPr>
                <a:defRPr/>
              </a:pPr>
              <a:t>3/11/2019 4:23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prstClr val="black"/>
                </a:solidFill>
              </a:rPr>
              <a:pPr>
                <a:defRPr/>
              </a:pPr>
              <a:t>14</a:t>
            </a:fld>
            <a:endParaRPr lang="en-US" sz="1800" kern="0" dirty="0">
              <a:solidFill>
                <a:prstClr val="black"/>
              </a:solidFill>
            </a:endParaRPr>
          </a:p>
        </p:txBody>
      </p:sp>
    </p:spTree>
    <p:extLst>
      <p:ext uri="{BB962C8B-B14F-4D97-AF65-F5344CB8AC3E}">
        <p14:creationId xmlns:p14="http://schemas.microsoft.com/office/powerpoint/2010/main" val="32932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Docker Swarm, Mesos and Kubernetes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105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 k8s cluster management API, interacting with </a:t>
            </a:r>
            <a:r>
              <a:rPr lang="en-US" dirty="0" err="1"/>
              <a:t>etcd</a:t>
            </a:r>
            <a:endParaRPr lang="en-US" dirty="0"/>
          </a:p>
          <a:p>
            <a:r>
              <a:rPr lang="en-US" dirty="0"/>
              <a:t>Controller-</a:t>
            </a:r>
            <a:r>
              <a:rPr lang="en-US" dirty="0" err="1"/>
              <a:t>mananager</a:t>
            </a:r>
            <a:r>
              <a:rPr lang="en-US" dirty="0"/>
              <a:t>: all service controllers including storage, network, deployment, service</a:t>
            </a:r>
          </a:p>
          <a:p>
            <a:r>
              <a:rPr lang="en-US" dirty="0" err="1"/>
              <a:t>Kube</a:t>
            </a:r>
            <a:r>
              <a:rPr lang="en-US" dirty="0"/>
              <a:t>-proxy: TCP, UDP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18</a:t>
            </a:fld>
            <a:endParaRPr lang="en-US"/>
          </a:p>
        </p:txBody>
      </p:sp>
    </p:spTree>
    <p:extLst>
      <p:ext uri="{BB962C8B-B14F-4D97-AF65-F5344CB8AC3E}">
        <p14:creationId xmlns:p14="http://schemas.microsoft.com/office/powerpoint/2010/main" val="1851994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 the smallest unit that k8s could schedule</a:t>
            </a:r>
          </a:p>
        </p:txBody>
      </p:sp>
      <p:sp>
        <p:nvSpPr>
          <p:cNvPr id="4" name="Slide Number Placeholder 3"/>
          <p:cNvSpPr>
            <a:spLocks noGrp="1"/>
          </p:cNvSpPr>
          <p:nvPr>
            <p:ph type="sldNum" sz="quarter" idx="5"/>
          </p:nvPr>
        </p:nvSpPr>
        <p:spPr/>
        <p:txBody>
          <a:bodyPr/>
          <a:lstStyle/>
          <a:p>
            <a:fld id="{3CBF7C1E-0A87-184D-B151-A1E13E28F127}" type="slidenum">
              <a:rPr lang="en-US" smtClean="0"/>
              <a:t>19</a:t>
            </a:fld>
            <a:endParaRPr lang="en-US"/>
          </a:p>
        </p:txBody>
      </p:sp>
    </p:spTree>
    <p:extLst>
      <p:ext uri="{BB962C8B-B14F-4D97-AF65-F5344CB8AC3E}">
        <p14:creationId xmlns:p14="http://schemas.microsoft.com/office/powerpoint/2010/main" val="2815663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 web</a:t>
            </a:r>
          </a:p>
        </p:txBody>
      </p:sp>
      <p:sp>
        <p:nvSpPr>
          <p:cNvPr id="4" name="Slide Number Placeholder 3"/>
          <p:cNvSpPr>
            <a:spLocks noGrp="1"/>
          </p:cNvSpPr>
          <p:nvPr>
            <p:ph type="sldNum" sz="quarter" idx="5"/>
          </p:nvPr>
        </p:nvSpPr>
        <p:spPr/>
        <p:txBody>
          <a:bodyPr/>
          <a:lstStyle/>
          <a:p>
            <a:fld id="{3CBF7C1E-0A87-184D-B151-A1E13E28F127}" type="slidenum">
              <a:rPr lang="en-US" smtClean="0"/>
              <a:t>20</a:t>
            </a:fld>
            <a:endParaRPr lang="en-US"/>
          </a:p>
        </p:txBody>
      </p:sp>
    </p:spTree>
    <p:extLst>
      <p:ext uri="{BB962C8B-B14F-4D97-AF65-F5344CB8AC3E}">
        <p14:creationId xmlns:p14="http://schemas.microsoft.com/office/powerpoint/2010/main" val="315458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21</a:t>
            </a:fld>
            <a:endParaRPr lang="en-US"/>
          </a:p>
        </p:txBody>
      </p:sp>
    </p:spTree>
    <p:extLst>
      <p:ext uri="{BB962C8B-B14F-4D97-AF65-F5344CB8AC3E}">
        <p14:creationId xmlns:p14="http://schemas.microsoft.com/office/powerpoint/2010/main" val="3054691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682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t>22</a:t>
            </a:fld>
            <a:endParaRPr lang="en-US"/>
          </a:p>
        </p:txBody>
      </p:sp>
    </p:spTree>
    <p:extLst>
      <p:ext uri="{BB962C8B-B14F-4D97-AF65-F5344CB8AC3E}">
        <p14:creationId xmlns:p14="http://schemas.microsoft.com/office/powerpoint/2010/main" val="3092925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 HTTP traffic forwarding</a:t>
            </a:r>
          </a:p>
        </p:txBody>
      </p:sp>
      <p:sp>
        <p:nvSpPr>
          <p:cNvPr id="4" name="Slide Number Placeholder 3"/>
          <p:cNvSpPr>
            <a:spLocks noGrp="1"/>
          </p:cNvSpPr>
          <p:nvPr>
            <p:ph type="sldNum" sz="quarter" idx="5"/>
          </p:nvPr>
        </p:nvSpPr>
        <p:spPr/>
        <p:txBody>
          <a:bodyPr/>
          <a:lstStyle/>
          <a:p>
            <a:fld id="{3CBF7C1E-0A87-184D-B151-A1E13E28F127}" type="slidenum">
              <a:rPr lang="en-US" smtClean="0"/>
              <a:t>23</a:t>
            </a:fld>
            <a:endParaRPr lang="en-US"/>
          </a:p>
        </p:txBody>
      </p:sp>
    </p:spTree>
    <p:extLst>
      <p:ext uri="{BB962C8B-B14F-4D97-AF65-F5344CB8AC3E}">
        <p14:creationId xmlns:p14="http://schemas.microsoft.com/office/powerpoint/2010/main" val="310305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dirty="0">
                <a:solidFill>
                  <a:srgbClr val="505050"/>
                </a:solidFill>
                <a:latin typeface="Segoe UI"/>
                <a:cs typeface="Segoe UI Semibold" panose="020B0702040204020203" pitchFamily="34" charset="0"/>
              </a:rPr>
              <a:t>Work how you want with open-source APIs – </a:t>
            </a:r>
            <a:r>
              <a:rPr lang="en-US" sz="1100" dirty="0" err="1">
                <a:solidFill>
                  <a:srgbClr val="505050"/>
                </a:solidFill>
                <a:latin typeface="Segoe UI"/>
                <a:cs typeface="Segoe UI Semibold" panose="020B0702040204020203" pitchFamily="34" charset="0"/>
              </a:rPr>
              <a:t>kubectl</a:t>
            </a:r>
            <a:r>
              <a:rPr lang="en-US" sz="1100" dirty="0">
                <a:solidFill>
                  <a:srgbClr val="505050"/>
                </a:solidFill>
                <a:latin typeface="Segoe UI"/>
                <a:cs typeface="Segoe UI Semibold" panose="020B0702040204020203" pitchFamily="34" charset="0"/>
              </a:rPr>
              <a:t>, </a:t>
            </a:r>
            <a:r>
              <a:rPr lang="en-US" sz="1100" dirty="0" err="1">
                <a:solidFill>
                  <a:srgbClr val="505050"/>
                </a:solidFill>
                <a:latin typeface="Segoe UI"/>
                <a:cs typeface="Segoe UI Semibold" panose="020B0702040204020203" pitchFamily="34" charset="0"/>
              </a:rPr>
              <a:t>kubernetes</a:t>
            </a:r>
            <a:r>
              <a:rPr lang="en-US" sz="1100" dirty="0">
                <a:solidFill>
                  <a:srgbClr val="505050"/>
                </a:solidFill>
                <a:latin typeface="Segoe UI"/>
                <a:cs typeface="Segoe UI Semibold" panose="020B0702040204020203" pitchFamily="34" charset="0"/>
              </a:rPr>
              <a:t> dashboard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 open source tool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solidFill>
                  <a:prstClr val="black"/>
                </a:solidFill>
              </a:rPr>
              <a:pPr/>
              <a:t>3/11/2019 4:23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974642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02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/bin/</a:t>
            </a:r>
            <a:r>
              <a:rPr lang="en-US" sz="1100" b="0" i="0" kern="1200" dirty="0" err="1">
                <a:solidFill>
                  <a:schemeClr val="tx1"/>
                </a:solidFill>
                <a:effectLst/>
                <a:latin typeface="Segoe UI Light" pitchFamily="34" charset="0"/>
                <a:ea typeface="+mn-ea"/>
                <a:cs typeface="+mn-cs"/>
              </a:rPr>
              <a:t>sh</a:t>
            </a:r>
            <a:r>
              <a:rPr lang="en-US" sz="1100" b="0" i="0" kern="1200" dirty="0">
                <a:solidFill>
                  <a:schemeClr val="tx1"/>
                </a:solidFill>
                <a:effectLst/>
                <a:latin typeface="Segoe UI Light" pitchFamily="34" charset="0"/>
                <a:ea typeface="+mn-ea"/>
                <a:cs typeface="+mn-cs"/>
              </a:rPr>
              <a:t>, -c, /mnt/gitclone.sh https://github.com/andyzhangx/k8s-demo.git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311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5532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806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5573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580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550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39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3931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3/11/2019 4:23 PM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56</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6387958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CI: continuous integration</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CD: continuous delivery or continuous deployment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3446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https://azure.microsoft.com/en-us/services/devops/</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6171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755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498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177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008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88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813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883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err="1">
                <a:solidFill>
                  <a:schemeClr val="tx1"/>
                </a:solidFill>
                <a:effectLst/>
                <a:latin typeface="Segoe UI Light" pitchFamily="34" charset="0"/>
                <a:ea typeface="+mn-ea"/>
                <a:cs typeface="+mn-cs"/>
              </a:rPr>
              <a:t>Wordpress</a:t>
            </a:r>
            <a:r>
              <a:rPr lang="en-US" sz="1100" b="0" i="0" kern="1200" dirty="0">
                <a:solidFill>
                  <a:schemeClr val="tx1"/>
                </a:solidFill>
                <a:effectLst/>
                <a:latin typeface="Segoe UI Light" pitchFamily="34" charset="0"/>
                <a:ea typeface="+mn-ea"/>
                <a:cs typeface="+mn-cs"/>
              </a:rPr>
              <a:t>: </a:t>
            </a:r>
            <a:r>
              <a:rPr lang="en-US" sz="1100" b="0" i="0" kern="1200" dirty="0" err="1">
                <a:solidFill>
                  <a:schemeClr val="tx1"/>
                </a:solidFill>
                <a:effectLst/>
                <a:latin typeface="Segoe UI Light" pitchFamily="34" charset="0"/>
                <a:ea typeface="+mn-ea"/>
                <a:cs typeface="+mn-cs"/>
              </a:rPr>
              <a:t>mysql</a:t>
            </a:r>
            <a:r>
              <a:rPr lang="en-US" sz="1100" b="0" i="0" kern="1200" dirty="0">
                <a:solidFill>
                  <a:schemeClr val="tx1"/>
                </a:solidFill>
                <a:effectLst/>
                <a:latin typeface="Segoe UI Light" pitchFamily="34" charset="0"/>
                <a:ea typeface="+mn-ea"/>
                <a:cs typeface="+mn-cs"/>
              </a:rPr>
              <a:t> + web + controller + load balancer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0450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0459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dirty="0"/>
          </a:p>
        </p:txBody>
      </p:sp>
    </p:spTree>
    <p:extLst>
      <p:ext uri="{BB962C8B-B14F-4D97-AF65-F5344CB8AC3E}">
        <p14:creationId xmlns:p14="http://schemas.microsoft.com/office/powerpoint/2010/main" val="478285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为什么要使用</a:t>
            </a:r>
            <a:r>
              <a:rPr lang="en-US" altLang="zh-CN" sz="900" b="0" i="0" kern="1200" dirty="0">
                <a:solidFill>
                  <a:schemeClr val="tx1"/>
                </a:solidFill>
                <a:effectLst/>
                <a:latin typeface="Segoe UI Light" pitchFamily="34" charset="0"/>
                <a:ea typeface="+mn-ea"/>
                <a:cs typeface="+mn-cs"/>
              </a:rPr>
              <a:t>Docker</a:t>
            </a:r>
            <a:r>
              <a:rPr lang="zh-CN" altLang="en-US" sz="900" b="0" i="0" kern="1200" dirty="0">
                <a:solidFill>
                  <a:schemeClr val="tx1"/>
                </a:solidFill>
                <a:effectLst/>
                <a:latin typeface="Segoe UI Light" pitchFamily="34" charset="0"/>
                <a:ea typeface="+mn-ea"/>
                <a:cs typeface="+mn-cs"/>
              </a:rPr>
              <a:t>容器技术？</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一、快速交付应用程序</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二、更高效的虚拟化</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三、更轻松的迁移和扩展</a:t>
            </a:r>
          </a:p>
          <a:p>
            <a:pPr marL="0" marR="0" indent="0" algn="l" defTabSz="932742" rtl="0" eaLnBrk="1" fontAlgn="auto" latinLnBrk="0" hangingPunct="1">
              <a:lnSpc>
                <a:spcPct val="90000"/>
              </a:lnSpc>
              <a:spcBef>
                <a:spcPts val="0"/>
              </a:spcBef>
              <a:spcAft>
                <a:spcPts val="340"/>
              </a:spcAft>
              <a:buClrTx/>
              <a:buSzTx/>
              <a:buFontTx/>
              <a:buNone/>
              <a:tabLst/>
              <a:defRPr/>
            </a:pPr>
            <a:r>
              <a:rPr lang="zh-CN" altLang="en-US" sz="900" b="0" i="0" kern="1200" dirty="0">
                <a:solidFill>
                  <a:schemeClr val="tx1"/>
                </a:solidFill>
                <a:effectLst/>
                <a:latin typeface="Segoe UI Light" pitchFamily="34" charset="0"/>
                <a:ea typeface="+mn-ea"/>
                <a:cs typeface="+mn-cs"/>
              </a:rPr>
              <a:t>四、快速部署也意味着更简单的管理</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3/11/2019 4:23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5166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3/11/2019 4:23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3/11/2019 4:23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3/11/2019 4:23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3/11/2019 4:23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103</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3/11/2019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3/11/2019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5.jpe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3.emf"/><Relationship Id="rId4" Type="http://schemas.microsoft.com/office/2007/relationships/hdphoto" Target="../media/hdphoto1.wdp"/></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11/03/2019</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演讲主题页">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8BD62-A978-6F4F-972C-91830B799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01" y="-9626"/>
            <a:ext cx="12227359" cy="6885061"/>
          </a:xfrm>
          <a:prstGeom prst="rect">
            <a:avLst/>
          </a:prstGeom>
        </p:spPr>
      </p:pic>
      <p:sp>
        <p:nvSpPr>
          <p:cNvPr id="12" name="文本框 10">
            <a:extLst>
              <a:ext uri="{FF2B5EF4-FFF2-40B4-BE49-F238E27FC236}">
                <a16:creationId xmlns:a16="http://schemas.microsoft.com/office/drawing/2014/main" id="{E4FDFF0A-E21B-1B48-AF13-40B498111FA9}"/>
              </a:ext>
            </a:extLst>
          </p:cNvPr>
          <p:cNvSpPr txBox="1"/>
          <p:nvPr userDrawn="1"/>
        </p:nvSpPr>
        <p:spPr>
          <a:xfrm>
            <a:off x="435775" y="815462"/>
            <a:ext cx="3526158" cy="950709"/>
          </a:xfrm>
          <a:prstGeom prst="rect">
            <a:avLst/>
          </a:prstGeom>
          <a:noFill/>
        </p:spPr>
        <p:txBody>
          <a:bodyPr wrap="none" rtlCol="0">
            <a:spAutoFit/>
          </a:bodyPr>
          <a:lstStyle/>
          <a:p>
            <a:pPr>
              <a:lnSpc>
                <a:spcPts val="3500"/>
              </a:lnSpc>
            </a:pPr>
            <a: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t>Microsoft Tech Summit  2018</a:t>
            </a:r>
            <a:br>
              <a:rPr lang="en-US" altLang="zh-CN" sz="2200" dirty="0">
                <a:solidFill>
                  <a:schemeClr val="bg1"/>
                </a:solidFill>
                <a:latin typeface="Segoe UI" panose="020B0502040204020203" pitchFamily="34" charset="0"/>
                <a:ea typeface="微软雅黑" panose="020B0503020204020204" pitchFamily="34" charset="-122"/>
                <a:cs typeface="Segoe UI" panose="020B0502040204020203" pitchFamily="34" charset="0"/>
              </a:rPr>
            </a:br>
            <a:r>
              <a:rPr lang="zh-CN" altLang="en-US" sz="2200" dirty="0">
                <a:solidFill>
                  <a:schemeClr val="bg1"/>
                </a:solidFill>
                <a:latin typeface="Segoe UI Light" panose="020B0502040204020203" pitchFamily="34" charset="0"/>
                <a:ea typeface="微软雅黑" panose="020B0503020204020204" pitchFamily="34" charset="-122"/>
              </a:rPr>
              <a:t>微软技术暨生态大会</a:t>
            </a:r>
          </a:p>
        </p:txBody>
      </p:sp>
      <p:sp>
        <p:nvSpPr>
          <p:cNvPr id="15" name="Text Placeholder 2">
            <a:extLst>
              <a:ext uri="{FF2B5EF4-FFF2-40B4-BE49-F238E27FC236}">
                <a16:creationId xmlns:a16="http://schemas.microsoft.com/office/drawing/2014/main" id="{5D683D0E-A87C-3D48-9FBB-D96C8E96B2DF}"/>
              </a:ext>
            </a:extLst>
          </p:cNvPr>
          <p:cNvSpPr>
            <a:spLocks noGrp="1"/>
          </p:cNvSpPr>
          <p:nvPr>
            <p:ph type="body" sz="quarter" idx="11" hasCustomPrompt="1"/>
          </p:nvPr>
        </p:nvSpPr>
        <p:spPr>
          <a:xfrm>
            <a:off x="433322" y="4356716"/>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演讲者姓名</a:t>
            </a:r>
            <a:endParaRPr lang="en-US" dirty="0"/>
          </a:p>
        </p:txBody>
      </p:sp>
      <p:sp>
        <p:nvSpPr>
          <p:cNvPr id="16" name="Text Placeholder 3">
            <a:extLst>
              <a:ext uri="{FF2B5EF4-FFF2-40B4-BE49-F238E27FC236}">
                <a16:creationId xmlns:a16="http://schemas.microsoft.com/office/drawing/2014/main" id="{E6199107-0683-D849-9535-1EC3F44FF9C3}"/>
              </a:ext>
            </a:extLst>
          </p:cNvPr>
          <p:cNvSpPr>
            <a:spLocks noGrp="1"/>
          </p:cNvSpPr>
          <p:nvPr>
            <p:ph type="body" sz="quarter" idx="12" hasCustomPrompt="1"/>
          </p:nvPr>
        </p:nvSpPr>
        <p:spPr>
          <a:xfrm>
            <a:off x="441342" y="4777794"/>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职务</a:t>
            </a:r>
            <a:endParaRPr lang="en-US" dirty="0"/>
          </a:p>
        </p:txBody>
      </p:sp>
      <p:sp>
        <p:nvSpPr>
          <p:cNvPr id="17" name="Text Placeholder 2">
            <a:extLst>
              <a:ext uri="{FF2B5EF4-FFF2-40B4-BE49-F238E27FC236}">
                <a16:creationId xmlns:a16="http://schemas.microsoft.com/office/drawing/2014/main" id="{434016A3-D933-EC4F-B749-1F1378176E59}"/>
              </a:ext>
            </a:extLst>
          </p:cNvPr>
          <p:cNvSpPr>
            <a:spLocks noGrp="1"/>
          </p:cNvSpPr>
          <p:nvPr>
            <p:ph type="body" sz="quarter" idx="13" hasCustomPrompt="1"/>
          </p:nvPr>
        </p:nvSpPr>
        <p:spPr>
          <a:xfrm>
            <a:off x="441342" y="3228878"/>
            <a:ext cx="3770313" cy="568325"/>
          </a:xfrm>
        </p:spPr>
        <p:txBody>
          <a:bodyPr>
            <a:normAutofit/>
          </a:bodyPr>
          <a:lstStyle>
            <a:lvl1pPr marL="0" indent="0">
              <a:buNone/>
              <a:defRPr sz="2200">
                <a:solidFill>
                  <a:schemeClr val="bg1"/>
                </a:solidFill>
                <a:latin typeface="Microsoft YaHei" panose="020B0503020204020204" pitchFamily="34" charset="-122"/>
                <a:ea typeface="Microsoft YaHei" panose="020B0503020204020204" pitchFamily="34" charset="-122"/>
              </a:defRPr>
            </a:lvl1pPr>
          </a:lstStyle>
          <a:p>
            <a:r>
              <a:rPr lang="zh-CN" altLang="en-US" dirty="0"/>
              <a:t>课程代码</a:t>
            </a:r>
            <a:endParaRPr lang="en-US" dirty="0"/>
          </a:p>
        </p:txBody>
      </p:sp>
      <p:sp>
        <p:nvSpPr>
          <p:cNvPr id="4" name="Text Placeholder 3">
            <a:extLst>
              <a:ext uri="{FF2B5EF4-FFF2-40B4-BE49-F238E27FC236}">
                <a16:creationId xmlns:a16="http://schemas.microsoft.com/office/drawing/2014/main" id="{50DF281C-7DFF-9D4C-9B71-BB7C9AF714AB}"/>
              </a:ext>
            </a:extLst>
          </p:cNvPr>
          <p:cNvSpPr>
            <a:spLocks noGrp="1"/>
          </p:cNvSpPr>
          <p:nvPr>
            <p:ph type="body" sz="quarter" idx="14" hasCustomPrompt="1"/>
          </p:nvPr>
        </p:nvSpPr>
        <p:spPr>
          <a:xfrm>
            <a:off x="441342" y="2368385"/>
            <a:ext cx="10519618" cy="673198"/>
          </a:xfrm>
        </p:spPr>
        <p:txBody>
          <a:bodyPr>
            <a:noAutofit/>
          </a:bodyPr>
          <a:lstStyle>
            <a:lvl1pPr marL="0" indent="0">
              <a:buNone/>
              <a:defRPr sz="4400">
                <a:solidFill>
                  <a:srgbClr val="0070C0"/>
                </a:solidFill>
                <a:latin typeface="Microsoft YaHei" panose="020B0503020204020204" pitchFamily="34" charset="-122"/>
                <a:ea typeface="Microsoft YaHei" panose="020B0503020204020204" pitchFamily="34" charset="-122"/>
              </a:defRPr>
            </a:lvl1pPr>
            <a:lvl2pPr marL="457200" indent="0">
              <a:buNone/>
              <a:defRPr sz="4400">
                <a:solidFill>
                  <a:srgbClr val="0070C0"/>
                </a:solidFill>
                <a:latin typeface="Microsoft YaHei" panose="020B0503020204020204" pitchFamily="34" charset="-122"/>
                <a:ea typeface="Microsoft YaHei" panose="020B0503020204020204" pitchFamily="34" charset="-122"/>
              </a:defRPr>
            </a:lvl2pPr>
            <a:lvl3pPr marL="914400" indent="0">
              <a:buNone/>
              <a:defRPr sz="4400">
                <a:solidFill>
                  <a:srgbClr val="0070C0"/>
                </a:solidFill>
                <a:latin typeface="Microsoft YaHei" panose="020B0503020204020204" pitchFamily="34" charset="-122"/>
                <a:ea typeface="Microsoft YaHei" panose="020B0503020204020204" pitchFamily="34" charset="-122"/>
              </a:defRPr>
            </a:lvl3pPr>
            <a:lvl4pPr marL="1371600" indent="0">
              <a:buNone/>
              <a:defRPr sz="4400">
                <a:solidFill>
                  <a:srgbClr val="0070C0"/>
                </a:solidFill>
                <a:latin typeface="Microsoft YaHei" panose="020B0503020204020204" pitchFamily="34" charset="-122"/>
                <a:ea typeface="Microsoft YaHei" panose="020B0503020204020204" pitchFamily="34" charset="-122"/>
              </a:defRPr>
            </a:lvl4pPr>
            <a:lvl5pPr marL="1828800" indent="0">
              <a:buNone/>
              <a:defRPr sz="4400">
                <a:solidFill>
                  <a:srgbClr val="0070C0"/>
                </a:solidFill>
                <a:latin typeface="Microsoft YaHei" panose="020B0503020204020204" pitchFamily="34" charset="-122"/>
                <a:ea typeface="Microsoft YaHei" panose="020B0503020204020204" pitchFamily="34" charset="-122"/>
              </a:defRPr>
            </a:lvl5pPr>
          </a:lstStyle>
          <a:p>
            <a:pPr lvl="0"/>
            <a:r>
              <a:rPr lang="zh-CN" altLang="en-US" dirty="0"/>
              <a:t>演讲主题</a:t>
            </a:r>
            <a:endParaRPr lang="en-US" dirty="0"/>
          </a:p>
        </p:txBody>
      </p:sp>
    </p:spTree>
    <p:extLst>
      <p:ext uri="{BB962C8B-B14F-4D97-AF65-F5344CB8AC3E}">
        <p14:creationId xmlns:p14="http://schemas.microsoft.com/office/powerpoint/2010/main" val="3315011592"/>
      </p:ext>
    </p:extLst>
  </p:cSld>
  <p:clrMapOvr>
    <a:masterClrMapping/>
  </p:clrMapOvr>
  <p:extLst mod="1">
    <p:ext uri="{DCECCB84-F9BA-43D5-87BE-67443E8EF086}">
      <p15:sldGuideLst xmlns:p15="http://schemas.microsoft.com/office/powerpoint/2012/main"/>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深色背景">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3" y="2"/>
            <a:ext cx="12193435" cy="6858000"/>
          </a:xfrm>
          <a:prstGeom prst="rect">
            <a:avLst/>
          </a:prstGeom>
        </p:spPr>
      </p:pic>
    </p:spTree>
    <p:extLst>
      <p:ext uri="{BB962C8B-B14F-4D97-AF65-F5344CB8AC3E}">
        <p14:creationId xmlns:p14="http://schemas.microsoft.com/office/powerpoint/2010/main" val="21863766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3/11/2019</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3/11/2019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3/11/2019</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11.emf"/><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1.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12.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1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image" Target="../media/image11.emf"/><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slideLayout" Target="../slideLayouts/slideLayout270.xml"/><Relationship Id="rId18" Type="http://schemas.openxmlformats.org/officeDocument/2006/relationships/theme" Target="../theme/theme14.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10" Type="http://schemas.openxmlformats.org/officeDocument/2006/relationships/slideLayout" Target="../slideLayouts/slideLayout267.xml"/><Relationship Id="rId19" Type="http://schemas.openxmlformats.org/officeDocument/2006/relationships/image" Target="../media/image11.emf"/><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82.xml"/><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3" Type="http://schemas.openxmlformats.org/officeDocument/2006/relationships/slideLayout" Target="../slideLayouts/slideLayout277.xml"/><Relationship Id="rId21" Type="http://schemas.openxmlformats.org/officeDocument/2006/relationships/image" Target="../media/image11.emf"/><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theme" Target="../theme/theme15.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image" Target="../media/image34.png"/><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slideLayout" Target="../slideLayouts/slideLayout361.xml"/><Relationship Id="rId3" Type="http://schemas.openxmlformats.org/officeDocument/2006/relationships/slideLayout" Target="../slideLayouts/slideLayout325.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0" Type="http://schemas.openxmlformats.org/officeDocument/2006/relationships/slideLayout" Target="../slideLayouts/slideLayout342.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40" Type="http://schemas.openxmlformats.org/officeDocument/2006/relationships/theme" Target="../theme/theme17.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theme" Target="../theme/theme3.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image" Target="../media/image1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tags" Target="../tags/tag9.xml"/><Relationship Id="rId21" Type="http://schemas.openxmlformats.org/officeDocument/2006/relationships/slideLayout" Target="../slideLayouts/slideLayout108.xml"/><Relationship Id="rId34" Type="http://schemas.openxmlformats.org/officeDocument/2006/relationships/tags" Target="../tags/tag4.xml"/><Relationship Id="rId42" Type="http://schemas.openxmlformats.org/officeDocument/2006/relationships/tags" Target="../tags/tag12.xml"/><Relationship Id="rId47" Type="http://schemas.openxmlformats.org/officeDocument/2006/relationships/tags" Target="../tags/tag17.xml"/><Relationship Id="rId50" Type="http://schemas.openxmlformats.org/officeDocument/2006/relationships/tags" Target="../tags/tag20.xml"/><Relationship Id="rId55" Type="http://schemas.openxmlformats.org/officeDocument/2006/relationships/tags" Target="../tags/tag25.xml"/><Relationship Id="rId63" Type="http://schemas.openxmlformats.org/officeDocument/2006/relationships/tags" Target="../tags/tag33.xml"/><Relationship Id="rId68" Type="http://schemas.openxmlformats.org/officeDocument/2006/relationships/tags" Target="../tags/tag38.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ags" Target="../tags/tag2.xml"/><Relationship Id="rId37" Type="http://schemas.openxmlformats.org/officeDocument/2006/relationships/tags" Target="../tags/tag7.xml"/><Relationship Id="rId40" Type="http://schemas.openxmlformats.org/officeDocument/2006/relationships/tags" Target="../tags/tag10.xml"/><Relationship Id="rId45" Type="http://schemas.openxmlformats.org/officeDocument/2006/relationships/tags" Target="../tags/tag15.xml"/><Relationship Id="rId53" Type="http://schemas.openxmlformats.org/officeDocument/2006/relationships/tags" Target="../tags/tag23.xml"/><Relationship Id="rId58" Type="http://schemas.openxmlformats.org/officeDocument/2006/relationships/tags" Target="../tags/tag28.xml"/><Relationship Id="rId66" Type="http://schemas.openxmlformats.org/officeDocument/2006/relationships/tags" Target="../tags/tag36.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ags" Target="../tags/tag6.xml"/><Relationship Id="rId49" Type="http://schemas.openxmlformats.org/officeDocument/2006/relationships/tags" Target="../tags/tag19.xml"/><Relationship Id="rId57" Type="http://schemas.openxmlformats.org/officeDocument/2006/relationships/tags" Target="../tags/tag27.xml"/><Relationship Id="rId61" Type="http://schemas.openxmlformats.org/officeDocument/2006/relationships/tags" Target="../tags/tag31.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tags" Target="../tags/tag1.xml"/><Relationship Id="rId44" Type="http://schemas.openxmlformats.org/officeDocument/2006/relationships/tags" Target="../tags/tag14.xml"/><Relationship Id="rId52" Type="http://schemas.openxmlformats.org/officeDocument/2006/relationships/tags" Target="../tags/tag22.xml"/><Relationship Id="rId60" Type="http://schemas.openxmlformats.org/officeDocument/2006/relationships/tags" Target="../tags/tag30.xml"/><Relationship Id="rId65" Type="http://schemas.openxmlformats.org/officeDocument/2006/relationships/tags" Target="../tags/tag35.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theme" Target="../theme/theme5.xml"/><Relationship Id="rId35" Type="http://schemas.openxmlformats.org/officeDocument/2006/relationships/tags" Target="../tags/tag5.xml"/><Relationship Id="rId43" Type="http://schemas.openxmlformats.org/officeDocument/2006/relationships/tags" Target="../tags/tag13.xml"/><Relationship Id="rId48" Type="http://schemas.openxmlformats.org/officeDocument/2006/relationships/tags" Target="../tags/tag18.xml"/><Relationship Id="rId56" Type="http://schemas.openxmlformats.org/officeDocument/2006/relationships/tags" Target="../tags/tag26.xml"/><Relationship Id="rId64" Type="http://schemas.openxmlformats.org/officeDocument/2006/relationships/tags" Target="../tags/tag34.xml"/><Relationship Id="rId69" Type="http://schemas.openxmlformats.org/officeDocument/2006/relationships/tags" Target="../tags/tag39.xml"/><Relationship Id="rId8" Type="http://schemas.openxmlformats.org/officeDocument/2006/relationships/slideLayout" Target="../slideLayouts/slideLayout95.xml"/><Relationship Id="rId51" Type="http://schemas.openxmlformats.org/officeDocument/2006/relationships/tags" Target="../tags/tag21.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ags" Target="../tags/tag3.xml"/><Relationship Id="rId38" Type="http://schemas.openxmlformats.org/officeDocument/2006/relationships/tags" Target="../tags/tag8.xml"/><Relationship Id="rId46" Type="http://schemas.openxmlformats.org/officeDocument/2006/relationships/tags" Target="../tags/tag16.xml"/><Relationship Id="rId59" Type="http://schemas.openxmlformats.org/officeDocument/2006/relationships/tags" Target="../tags/tag29.xml"/><Relationship Id="rId67" Type="http://schemas.openxmlformats.org/officeDocument/2006/relationships/tags" Target="../tags/tag37.xml"/><Relationship Id="rId20" Type="http://schemas.openxmlformats.org/officeDocument/2006/relationships/slideLayout" Target="../slideLayouts/slideLayout107.xml"/><Relationship Id="rId41" Type="http://schemas.openxmlformats.org/officeDocument/2006/relationships/tags" Target="../tags/tag11.xml"/><Relationship Id="rId54" Type="http://schemas.openxmlformats.org/officeDocument/2006/relationships/tags" Target="../tags/tag24.xml"/><Relationship Id="rId62" Type="http://schemas.openxmlformats.org/officeDocument/2006/relationships/tags" Target="../tags/tag3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7.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image" Target="../media/image1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theme" Target="../theme/theme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image" Target="../media/image11.emf"/><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19" Type="http://schemas.openxmlformats.org/officeDocument/2006/relationships/theme" Target="../theme/theme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3/11/2019</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 id="2147484247" r:id="rId38"/>
    <p:sldLayoutId id="2147484248" r:id="rId3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11/03/2019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11/03/2019</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0.xml"/></Relationships>
</file>

<file path=ppt/slides/_rels/slide1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chart" Target="../charts/chart1.xml"/><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3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chart" Target="../charts/chart2.xml"/><Relationship Id="rId9" Type="http://schemas.openxmlformats.org/officeDocument/2006/relationships/image" Target="../media/image5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4.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93.xml"/><Relationship Id="rId1" Type="http://schemas.openxmlformats.org/officeDocument/2006/relationships/themeOverride" Target="../theme/themeOverride7.xml"/></Relationships>
</file>

<file path=ppt/slides/_rels/slide1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7.xml"/><Relationship Id="rId1" Type="http://schemas.openxmlformats.org/officeDocument/2006/relationships/slideLayout" Target="../slideLayouts/slideLayout13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11.xml"/><Relationship Id="rId1" Type="http://schemas.openxmlformats.org/officeDocument/2006/relationships/themeOverride" Target="../theme/themeOverride8.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0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notesSlide" Target="../notesSlides/notesSlide99.xml"/><Relationship Id="rId7" Type="http://schemas.openxmlformats.org/officeDocument/2006/relationships/image" Target="../media/image211.png"/><Relationship Id="rId2" Type="http://schemas.openxmlformats.org/officeDocument/2006/relationships/slideLayout" Target="../slideLayouts/slideLayout111.xml"/><Relationship Id="rId1" Type="http://schemas.openxmlformats.org/officeDocument/2006/relationships/themeOverride" Target="../theme/themeOverride9.xml"/><Relationship Id="rId6" Type="http://schemas.openxmlformats.org/officeDocument/2006/relationships/image" Target="../media/image210.png"/><Relationship Id="rId5" Type="http://schemas.openxmlformats.org/officeDocument/2006/relationships/image" Target="../media/image208.png"/><Relationship Id="rId4" Type="http://schemas.openxmlformats.org/officeDocument/2006/relationships/image" Target="../media/image207.png"/><Relationship Id="rId9" Type="http://schemas.openxmlformats.org/officeDocument/2006/relationships/image" Target="../media/image21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0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0.xml"/><Relationship Id="rId1" Type="http://schemas.openxmlformats.org/officeDocument/2006/relationships/slideLayout" Target="../slideLayouts/slideLayout139.xml"/></Relationships>
</file>

<file path=ppt/slides/_rels/slide1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337.xml"/><Relationship Id="rId5" Type="http://schemas.openxmlformats.org/officeDocument/2006/relationships/image" Target="../media/image63.svg"/><Relationship Id="rId4" Type="http://schemas.openxmlformats.org/officeDocument/2006/relationships/image" Target="../media/image62.png"/></Relationships>
</file>

<file path=ppt/slides/_rels/slide11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1.xml"/><Relationship Id="rId1" Type="http://schemas.openxmlformats.org/officeDocument/2006/relationships/slideLayout" Target="../slideLayouts/slideLayout129.xml"/></Relationships>
</file>

<file path=ppt/slides/_rels/slide111.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102.xml"/><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12.xml"/><Relationship Id="rId3" Type="http://schemas.openxmlformats.org/officeDocument/2006/relationships/image" Target="../media/image51.jpeg"/><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microsoft.com/office/2007/relationships/hdphoto" Target="../media/hdphoto2.wdp"/><Relationship Id="rId10" Type="http://schemas.openxmlformats.org/officeDocument/2006/relationships/slide" Target="slide72.xml"/><Relationship Id="rId4" Type="http://schemas.openxmlformats.org/officeDocument/2006/relationships/image" Target="../media/image64.png"/><Relationship Id="rId9" Type="http://schemas.openxmlformats.org/officeDocument/2006/relationships/slide" Target="slide71.xml"/><Relationship Id="rId14" Type="http://schemas.openxmlformats.org/officeDocument/2006/relationships/slide" Target="slide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37.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4.xml"/><Relationship Id="rId1" Type="http://schemas.openxmlformats.org/officeDocument/2006/relationships/slideLayout" Target="../slideLayouts/slideLayout337.xml"/></Relationships>
</file>

<file path=ppt/slides/_rels/slide1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5.xml"/><Relationship Id="rId1" Type="http://schemas.openxmlformats.org/officeDocument/2006/relationships/slideLayout" Target="../slideLayouts/slideLayout3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6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2.xml"/></Relationships>
</file>

<file path=ppt/slides/_rels/slide2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24.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3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6.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24.xml"/><Relationship Id="rId16" Type="http://schemas.openxmlformats.org/officeDocument/2006/relationships/image" Target="../media/image88.svg"/><Relationship Id="rId20" Type="http://schemas.openxmlformats.org/officeDocument/2006/relationships/image" Target="../media/image92.svg"/><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27.xml"/><Relationship Id="rId7" Type="http://schemas.openxmlformats.org/officeDocument/2006/relationships/image" Target="../media/image54.svg"/><Relationship Id="rId12" Type="http://schemas.openxmlformats.org/officeDocument/2006/relationships/slide" Target="slide24.xml"/><Relationship Id="rId2" Type="http://schemas.openxmlformats.org/officeDocument/2006/relationships/notesSlide" Target="../notesSlides/notesSlide2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27.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26.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71.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69.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72.xml"/></Relationships>
</file>

<file path=ppt/slides/_rels/slide29.xml.rels><?xml version="1.0" encoding="UTF-8" standalone="yes"?>
<Relationships xmlns="http://schemas.openxmlformats.org/package/2006/relationships"><Relationship Id="rId8" Type="http://schemas.openxmlformats.org/officeDocument/2006/relationships/slide" Target="slide72.xml"/><Relationship Id="rId13" Type="http://schemas.openxmlformats.org/officeDocument/2006/relationships/image" Target="../media/image102.svg"/><Relationship Id="rId3" Type="http://schemas.openxmlformats.org/officeDocument/2006/relationships/slide" Target="slide27.xml"/><Relationship Id="rId7" Type="http://schemas.openxmlformats.org/officeDocument/2006/relationships/slide" Target="slide71.xml"/><Relationship Id="rId12"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337.xml"/><Relationship Id="rId6" Type="http://schemas.openxmlformats.org/officeDocument/2006/relationships/slide" Target="slide69.xml"/><Relationship Id="rId11" Type="http://schemas.openxmlformats.org/officeDocument/2006/relationships/image" Target="../media/image100.svg"/><Relationship Id="rId5" Type="http://schemas.openxmlformats.org/officeDocument/2006/relationships/image" Target="../media/image98.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7.png"/><Relationship Id="rId9" Type="http://schemas.openxmlformats.org/officeDocument/2006/relationships/slide" Target="slide73.xml"/><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2.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69.xml"/><Relationship Id="rId4" Type="http://schemas.openxmlformats.org/officeDocument/2006/relationships/image" Target="../media/image52.tiff"/><Relationship Id="rId9" Type="http://schemas.openxmlformats.org/officeDocument/2006/relationships/slide" Target="slide72.xml"/></Relationships>
</file>

<file path=ppt/slides/_rels/slide30.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8.svg"/><Relationship Id="rId2" Type="http://schemas.openxmlformats.org/officeDocument/2006/relationships/notesSlide" Target="../notesSlides/notesSlide28.xml"/><Relationship Id="rId1" Type="http://schemas.openxmlformats.org/officeDocument/2006/relationships/slideLayout" Target="../slideLayouts/slideLayout337.xml"/><Relationship Id="rId6" Type="http://schemas.openxmlformats.org/officeDocument/2006/relationships/image" Target="../media/image97.png"/><Relationship Id="rId11" Type="http://schemas.openxmlformats.org/officeDocument/2006/relationships/slide" Target="slide73.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105.tiff"/><Relationship Id="rId9" Type="http://schemas.openxmlformats.org/officeDocument/2006/relationships/slide" Target="slide71.xml"/></Relationships>
</file>

<file path=ppt/slides/_rels/slide3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2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slide" Target="slide27.xml"/><Relationship Id="rId7" Type="http://schemas.openxmlformats.org/officeDocument/2006/relationships/slide" Target="slide71.xml"/><Relationship Id="rId2" Type="http://schemas.openxmlformats.org/officeDocument/2006/relationships/notesSlide" Target="../notesSlides/notesSlide30.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3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slide" Target="slide27.xml"/><Relationship Id="rId7" Type="http://schemas.openxmlformats.org/officeDocument/2006/relationships/slide" Target="slide69.xml"/><Relationship Id="rId2" Type="http://schemas.openxmlformats.org/officeDocument/2006/relationships/notesSlide" Target="../notesSlides/notesSlide31.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image" Target="../media/image107.png"/><Relationship Id="rId5" Type="http://schemas.openxmlformats.org/officeDocument/2006/relationships/image" Target="../media/image97.png"/><Relationship Id="rId10" Type="http://schemas.openxmlformats.org/officeDocument/2006/relationships/slide" Target="slide73.xml"/><Relationship Id="rId4" Type="http://schemas.openxmlformats.org/officeDocument/2006/relationships/image" Target="../media/image106.png"/><Relationship Id="rId9" Type="http://schemas.openxmlformats.org/officeDocument/2006/relationships/slide" Target="slide72.xml"/></Relationships>
</file>

<file path=ppt/slides/_rels/slide34.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slide" Target="slide69.xml"/><Relationship Id="rId3" Type="http://schemas.openxmlformats.org/officeDocument/2006/relationships/slide" Target="slide27.xml"/><Relationship Id="rId7" Type="http://schemas.openxmlformats.org/officeDocument/2006/relationships/image" Target="../media/image97.png"/><Relationship Id="rId12" Type="http://schemas.openxmlformats.org/officeDocument/2006/relationships/image" Target="../media/image113.svg"/><Relationship Id="rId2" Type="http://schemas.openxmlformats.org/officeDocument/2006/relationships/notesSlide" Target="../notesSlides/notesSlide32.xml"/><Relationship Id="rId16"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109.svg"/><Relationship Id="rId11" Type="http://schemas.openxmlformats.org/officeDocument/2006/relationships/image" Target="../media/image112.png"/><Relationship Id="rId5" Type="http://schemas.openxmlformats.org/officeDocument/2006/relationships/image" Target="../media/image108.png"/><Relationship Id="rId15" Type="http://schemas.openxmlformats.org/officeDocument/2006/relationships/slide" Target="slide72.xml"/><Relationship Id="rId10" Type="http://schemas.openxmlformats.org/officeDocument/2006/relationships/image" Target="../media/image111.svg"/><Relationship Id="rId4" Type="http://schemas.openxmlformats.org/officeDocument/2006/relationships/hyperlink" Target="https://github.com/Azure/aks-engine" TargetMode="External"/><Relationship Id="rId9" Type="http://schemas.openxmlformats.org/officeDocument/2006/relationships/image" Target="../media/image110.png"/><Relationship Id="rId14" Type="http://schemas.openxmlformats.org/officeDocument/2006/relationships/slide" Target="slide71.xml"/></Relationships>
</file>

<file path=ppt/slides/_rels/slide35.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slide" Target="slide3.xml"/><Relationship Id="rId3" Type="http://schemas.openxmlformats.org/officeDocument/2006/relationships/image" Target="../media/image51.jpeg"/><Relationship Id="rId7" Type="http://schemas.openxmlformats.org/officeDocument/2006/relationships/slide" Target="slide73.xml"/><Relationship Id="rId12" Type="http://schemas.openxmlformats.org/officeDocument/2006/relationships/slide" Target="slide64.xml"/><Relationship Id="rId2" Type="http://schemas.openxmlformats.org/officeDocument/2006/relationships/notesSlide" Target="../notesSlides/notesSlide33.xml"/><Relationship Id="rId1" Type="http://schemas.openxmlformats.org/officeDocument/2006/relationships/slideLayout" Target="../slideLayouts/slideLayout337.xml"/><Relationship Id="rId6" Type="http://schemas.openxmlformats.org/officeDocument/2006/relationships/image" Target="../media/image54.svg"/><Relationship Id="rId11" Type="http://schemas.openxmlformats.org/officeDocument/2006/relationships/slide" Target="slide65.xml"/><Relationship Id="rId5" Type="http://schemas.openxmlformats.org/officeDocument/2006/relationships/image" Target="../media/image53.png"/><Relationship Id="rId10" Type="http://schemas.openxmlformats.org/officeDocument/2006/relationships/slide" Target="slide35.xml"/><Relationship Id="rId4" Type="http://schemas.openxmlformats.org/officeDocument/2006/relationships/image" Target="../media/image52.tiff"/><Relationship Id="rId9" Type="http://schemas.openxmlformats.org/officeDocument/2006/relationships/slide" Target="slide47.xml"/></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slide" Target="slide68.xml"/><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png"/><Relationship Id="rId2" Type="http://schemas.openxmlformats.org/officeDocument/2006/relationships/notesSlide" Target="../notesSlides/notesSlide34.xml"/><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slide" Target="slide43.xml"/><Relationship Id="rId1" Type="http://schemas.openxmlformats.org/officeDocument/2006/relationships/slideLayout" Target="../slideLayouts/slideLayout337.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98.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slide" Target="slide35.xml"/><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slide" Target="slide73.xml"/><Relationship Id="rId4" Type="http://schemas.openxmlformats.org/officeDocument/2006/relationships/image" Target="../media/image97.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slide" Target="slide47.xml"/></Relationships>
</file>

<file path=ppt/slides/_rels/slide3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17.svg"/><Relationship Id="rId2" Type="http://schemas.openxmlformats.org/officeDocument/2006/relationships/notesSlide" Target="../notesSlides/notesSlide35.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16.png"/><Relationship Id="rId5" Type="http://schemas.openxmlformats.org/officeDocument/2006/relationships/slide" Target="slide35.xml"/><Relationship Id="rId10" Type="http://schemas.openxmlformats.org/officeDocument/2006/relationships/image" Target="../media/image115.svg"/><Relationship Id="rId4" Type="http://schemas.openxmlformats.org/officeDocument/2006/relationships/image" Target="../media/image98.svg"/><Relationship Id="rId9" Type="http://schemas.openxmlformats.org/officeDocument/2006/relationships/image" Target="../media/image114.png"/><Relationship Id="rId14" Type="http://schemas.openxmlformats.org/officeDocument/2006/relationships/image" Target="../media/image119.svg"/></Relationships>
</file>

<file path=ppt/slides/_rels/slide38.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6.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39.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37.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9.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slide" Target="slide47.xml"/><Relationship Id="rId3" Type="http://schemas.openxmlformats.org/officeDocument/2006/relationships/image" Target="../media/image120.png"/><Relationship Id="rId7" Type="http://schemas.openxmlformats.org/officeDocument/2006/relationships/image" Target="../media/image122.png"/><Relationship Id="rId12" Type="http://schemas.openxmlformats.org/officeDocument/2006/relationships/slide" Target="slide43.xml"/><Relationship Id="rId2" Type="http://schemas.openxmlformats.org/officeDocument/2006/relationships/notesSlide" Target="../notesSlides/notesSlide38.xml"/><Relationship Id="rId1" Type="http://schemas.openxmlformats.org/officeDocument/2006/relationships/slideLayout" Target="../slideLayouts/slideLayout337.xml"/><Relationship Id="rId6" Type="http://schemas.openxmlformats.org/officeDocument/2006/relationships/image" Target="../media/image98.svg"/><Relationship Id="rId11" Type="http://schemas.openxmlformats.org/officeDocument/2006/relationships/slide" Target="slide35.xml"/><Relationship Id="rId5" Type="http://schemas.openxmlformats.org/officeDocument/2006/relationships/image" Target="../media/image97.png"/><Relationship Id="rId10" Type="http://schemas.openxmlformats.org/officeDocument/2006/relationships/image" Target="../media/image125.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slide" Target="slide73.xml"/></Relationships>
</file>

<file path=ppt/slides/_rels/slide41.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39.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4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4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4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42.xml"/><Relationship Id="rId16" Type="http://schemas.openxmlformats.org/officeDocument/2006/relationships/image" Target="../media/image86.svg"/><Relationship Id="rId20" Type="http://schemas.openxmlformats.org/officeDocument/2006/relationships/image" Target="../media/image90.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slide" Target="slide43.xml"/><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98.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 Id="rId27" Type="http://schemas.openxmlformats.org/officeDocument/2006/relationships/slide" Target="slide35.xml"/><Relationship Id="rId30" Type="http://schemas.openxmlformats.org/officeDocument/2006/relationships/slide" Target="slide73.xml"/></Relationships>
</file>

<file path=ppt/slides/_rels/slide45.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slide" Target="slide47.xml"/><Relationship Id="rId12" Type="http://schemas.openxmlformats.org/officeDocument/2006/relationships/image" Target="../media/image129.svg"/><Relationship Id="rId2" Type="http://schemas.openxmlformats.org/officeDocument/2006/relationships/notesSlide" Target="../notesSlides/notesSlide43.xml"/><Relationship Id="rId1" Type="http://schemas.openxmlformats.org/officeDocument/2006/relationships/slideLayout" Target="../slideLayouts/slideLayout337.xml"/><Relationship Id="rId6" Type="http://schemas.openxmlformats.org/officeDocument/2006/relationships/slide" Target="slide43.xml"/><Relationship Id="rId11" Type="http://schemas.openxmlformats.org/officeDocument/2006/relationships/image" Target="../media/image128.png"/><Relationship Id="rId5" Type="http://schemas.openxmlformats.org/officeDocument/2006/relationships/slide" Target="slide35.xml"/><Relationship Id="rId10" Type="http://schemas.openxmlformats.org/officeDocument/2006/relationships/image" Target="../media/image127.svg"/><Relationship Id="rId4" Type="http://schemas.openxmlformats.org/officeDocument/2006/relationships/image" Target="../media/image98.svg"/><Relationship Id="rId9" Type="http://schemas.openxmlformats.org/officeDocument/2006/relationships/image" Target="../media/image126.png"/><Relationship Id="rId14" Type="http://schemas.openxmlformats.org/officeDocument/2006/relationships/image" Target="../media/image119.sv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06.png"/><Relationship Id="rId7" Type="http://schemas.openxmlformats.org/officeDocument/2006/relationships/slide" Target="slide43.xml"/><Relationship Id="rId2" Type="http://schemas.openxmlformats.org/officeDocument/2006/relationships/notesSlide" Target="../notesSlides/notesSlide44.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47.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131.svg"/><Relationship Id="rId12" Type="http://schemas.openxmlformats.org/officeDocument/2006/relationships/slide" Target="slide65.xml"/><Relationship Id="rId2" Type="http://schemas.openxmlformats.org/officeDocument/2006/relationships/notesSlide" Target="../notesSlides/notesSlide45.xml"/><Relationship Id="rId1" Type="http://schemas.openxmlformats.org/officeDocument/2006/relationships/slideLayout" Target="../slideLayouts/slideLayout337.xml"/><Relationship Id="rId6" Type="http://schemas.openxmlformats.org/officeDocument/2006/relationships/image" Target="../media/image130.png"/><Relationship Id="rId11" Type="http://schemas.openxmlformats.org/officeDocument/2006/relationships/slide" Target="slide35.xml"/><Relationship Id="rId5" Type="http://schemas.openxmlformats.org/officeDocument/2006/relationships/image" Target="../media/image52.tiff"/><Relationship Id="rId10" Type="http://schemas.openxmlformats.org/officeDocument/2006/relationships/slide" Target="slide47.xml"/><Relationship Id="rId4" Type="http://schemas.openxmlformats.org/officeDocument/2006/relationships/image" Target="../media/image51.jpeg"/><Relationship Id="rId9" Type="http://schemas.openxmlformats.org/officeDocument/2006/relationships/slide" Target="slide43.xml"/><Relationship Id="rId14" Type="http://schemas.openxmlformats.org/officeDocument/2006/relationships/slide" Target="slide3.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26" Type="http://schemas.openxmlformats.org/officeDocument/2006/relationships/image" Target="../media/image96.png"/><Relationship Id="rId3" Type="http://schemas.openxmlformats.org/officeDocument/2006/relationships/image" Target="../media/image97.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5" Type="http://schemas.openxmlformats.org/officeDocument/2006/relationships/image" Target="../media/image133.svg"/><Relationship Id="rId2" Type="http://schemas.openxmlformats.org/officeDocument/2006/relationships/notesSlide" Target="../notesSlides/notesSlide46.xml"/><Relationship Id="rId16" Type="http://schemas.openxmlformats.org/officeDocument/2006/relationships/image" Target="../media/image88.svg"/><Relationship Id="rId20" Type="http://schemas.openxmlformats.org/officeDocument/2006/relationships/image" Target="../media/image92.svg"/><Relationship Id="rId29" Type="http://schemas.openxmlformats.org/officeDocument/2006/relationships/slide" Target="slide47.xml"/><Relationship Id="rId1" Type="http://schemas.openxmlformats.org/officeDocument/2006/relationships/slideLayout" Target="../slideLayouts/slideLayout337.xml"/><Relationship Id="rId6" Type="http://schemas.openxmlformats.org/officeDocument/2006/relationships/image" Target="../media/image78.svg"/><Relationship Id="rId11" Type="http://schemas.openxmlformats.org/officeDocument/2006/relationships/image" Target="../media/image83.png"/><Relationship Id="rId24" Type="http://schemas.openxmlformats.org/officeDocument/2006/relationships/image" Target="../media/image132.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slide" Target="slide43.xml"/><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98.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4.png"/><Relationship Id="rId27" Type="http://schemas.openxmlformats.org/officeDocument/2006/relationships/slide" Target="slide35.xml"/><Relationship Id="rId30" Type="http://schemas.openxmlformats.org/officeDocument/2006/relationships/slide" Target="slide73.xml"/></Relationships>
</file>

<file path=ppt/slides/_rels/slide49.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slide" Target="slide47.xml"/><Relationship Id="rId3" Type="http://schemas.openxmlformats.org/officeDocument/2006/relationships/image" Target="../media/image97.png"/><Relationship Id="rId7" Type="http://schemas.openxmlformats.org/officeDocument/2006/relationships/image" Target="../media/image136.png"/><Relationship Id="rId12" Type="http://schemas.openxmlformats.org/officeDocument/2006/relationships/slide" Target="slide43.xml"/><Relationship Id="rId2" Type="http://schemas.openxmlformats.org/officeDocument/2006/relationships/notesSlide" Target="../notesSlides/notesSlide47.xml"/><Relationship Id="rId1" Type="http://schemas.openxmlformats.org/officeDocument/2006/relationships/slideLayout" Target="../slideLayouts/slideLayout337.xml"/><Relationship Id="rId6" Type="http://schemas.openxmlformats.org/officeDocument/2006/relationships/image" Target="../media/image135.svg"/><Relationship Id="rId11" Type="http://schemas.openxmlformats.org/officeDocument/2006/relationships/slide" Target="slide35.xml"/><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98.svg"/><Relationship Id="rId9" Type="http://schemas.openxmlformats.org/officeDocument/2006/relationships/image" Target="../media/image138.png"/><Relationship Id="rId14" Type="http://schemas.openxmlformats.org/officeDocument/2006/relationships/slide" Target="slide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7.xml"/></Relationships>
</file>

<file path=ppt/slides/_rels/slide50.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46.png"/><Relationship Id="rId18" Type="http://schemas.openxmlformats.org/officeDocument/2006/relationships/slide" Target="slide43.xml"/><Relationship Id="rId3" Type="http://schemas.openxmlformats.org/officeDocument/2006/relationships/image" Target="../media/image140.jpg"/><Relationship Id="rId21" Type="http://schemas.openxmlformats.org/officeDocument/2006/relationships/image" Target="../media/image150.tiff"/><Relationship Id="rId7" Type="http://schemas.openxmlformats.org/officeDocument/2006/relationships/image" Target="../media/image97.png"/><Relationship Id="rId12" Type="http://schemas.openxmlformats.org/officeDocument/2006/relationships/image" Target="../media/image145.svg"/><Relationship Id="rId17" Type="http://schemas.openxmlformats.org/officeDocument/2006/relationships/slide" Target="slide35.xml"/><Relationship Id="rId2" Type="http://schemas.openxmlformats.org/officeDocument/2006/relationships/notesSlide" Target="../notesSlides/notesSlide48.xml"/><Relationship Id="rId16" Type="http://schemas.openxmlformats.org/officeDocument/2006/relationships/image" Target="../media/image149.svg"/><Relationship Id="rId20" Type="http://schemas.openxmlformats.org/officeDocument/2006/relationships/slide" Target="slide73.xml"/><Relationship Id="rId1" Type="http://schemas.openxmlformats.org/officeDocument/2006/relationships/slideLayout" Target="../slideLayouts/slideLayout337.xml"/><Relationship Id="rId6" Type="http://schemas.openxmlformats.org/officeDocument/2006/relationships/image" Target="../media/image52.tiff"/><Relationship Id="rId11" Type="http://schemas.openxmlformats.org/officeDocument/2006/relationships/image" Target="../media/image144.png"/><Relationship Id="rId5" Type="http://schemas.openxmlformats.org/officeDocument/2006/relationships/image" Target="../media/image141.png"/><Relationship Id="rId15" Type="http://schemas.openxmlformats.org/officeDocument/2006/relationships/image" Target="../media/image148.png"/><Relationship Id="rId10" Type="http://schemas.openxmlformats.org/officeDocument/2006/relationships/image" Target="../media/image143.svg"/><Relationship Id="rId19" Type="http://schemas.openxmlformats.org/officeDocument/2006/relationships/slide" Target="slide47.xml"/><Relationship Id="rId4" Type="http://schemas.openxmlformats.org/officeDocument/2006/relationships/image" Target="../media/image93.png"/><Relationship Id="rId9" Type="http://schemas.openxmlformats.org/officeDocument/2006/relationships/image" Target="../media/image142.png"/><Relationship Id="rId14" Type="http://schemas.openxmlformats.org/officeDocument/2006/relationships/image" Target="../media/image147.svg"/></Relationships>
</file>

<file path=ppt/slides/_rels/slide5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image" Target="../media/image151.gif"/><Relationship Id="rId7" Type="http://schemas.openxmlformats.org/officeDocument/2006/relationships/slide" Target="slide43.xml"/><Relationship Id="rId2" Type="http://schemas.openxmlformats.org/officeDocument/2006/relationships/notesSlide" Target="../notesSlides/notesSlide49.xml"/><Relationship Id="rId1" Type="http://schemas.openxmlformats.org/officeDocument/2006/relationships/slideLayout" Target="../slideLayouts/slideLayout337.xml"/><Relationship Id="rId6" Type="http://schemas.openxmlformats.org/officeDocument/2006/relationships/slide" Target="slide35.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73.xml"/></Relationships>
</file>

<file path=ppt/slides/_rels/slide52.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47.xml"/><Relationship Id="rId2" Type="http://schemas.openxmlformats.org/officeDocument/2006/relationships/notesSlide" Target="../notesSlides/notesSlide50.xml"/><Relationship Id="rId1" Type="http://schemas.openxmlformats.org/officeDocument/2006/relationships/slideLayout" Target="../slideLayouts/slideLayout337.xml"/><Relationship Id="rId6" Type="http://schemas.openxmlformats.org/officeDocument/2006/relationships/slide" Target="slide43.xml"/><Relationship Id="rId5" Type="http://schemas.openxmlformats.org/officeDocument/2006/relationships/slide" Target="slide35.xml"/><Relationship Id="rId4" Type="http://schemas.openxmlformats.org/officeDocument/2006/relationships/image" Target="../media/image98.svg"/></Relationships>
</file>

<file path=ppt/slides/_rels/slide53.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4.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65.xml"/><Relationship Id="rId2" Type="http://schemas.openxmlformats.org/officeDocument/2006/relationships/notesSlide" Target="../notesSlides/notesSlide51.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69.xml"/><Relationship Id="rId5" Type="http://schemas.openxmlformats.org/officeDocument/2006/relationships/image" Target="../media/image52.tiff"/><Relationship Id="rId10" Type="http://schemas.openxmlformats.org/officeDocument/2006/relationships/slide" Target="slide72.xml"/><Relationship Id="rId4" Type="http://schemas.openxmlformats.org/officeDocument/2006/relationships/image" Target="../media/image51.jpeg"/><Relationship Id="rId9" Type="http://schemas.openxmlformats.org/officeDocument/2006/relationships/slide" Target="slide71.xml"/><Relationship Id="rId1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51.xml"/><Relationship Id="rId1" Type="http://schemas.openxmlformats.org/officeDocument/2006/relationships/themeOverride" Target="../theme/themeOverride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49.xml"/><Relationship Id="rId1" Type="http://schemas.openxmlformats.org/officeDocument/2006/relationships/themeOverride" Target="../theme/themeOverride4.xml"/><Relationship Id="rId5" Type="http://schemas.openxmlformats.org/officeDocument/2006/relationships/hyperlink" Target="https://puppet.com/resources/white-paper/2016-state-of-devops-report" TargetMode="External"/><Relationship Id="rId4" Type="http://schemas.openxmlformats.org/officeDocument/2006/relationships/image" Target="../media/image15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51.xml"/><Relationship Id="rId1" Type="http://schemas.openxmlformats.org/officeDocument/2006/relationships/themeOverride" Target="../theme/themeOverride5.xml"/></Relationships>
</file>

<file path=ppt/slides/_rels/slide57.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53.png"/><Relationship Id="rId7" Type="http://schemas.openxmlformats.org/officeDocument/2006/relationships/slide" Target="slide71.xml"/><Relationship Id="rId2" Type="http://schemas.openxmlformats.org/officeDocument/2006/relationships/notesSlide" Target="../notesSlides/notesSlide55.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10" Type="http://schemas.openxmlformats.org/officeDocument/2006/relationships/image" Target="../media/image154.png"/><Relationship Id="rId4" Type="http://schemas.openxmlformats.org/officeDocument/2006/relationships/image" Target="../media/image97.png"/><Relationship Id="rId9" Type="http://schemas.openxmlformats.org/officeDocument/2006/relationships/slide" Target="slide53.xml"/></Relationships>
</file>

<file path=ppt/slides/_rels/slide58.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6.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5.jpeg"/></Relationships>
</file>

<file path=ppt/slides/_rels/slide59.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7.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 Id="rId9" Type="http://schemas.openxmlformats.org/officeDocument/2006/relationships/image" Target="../media/image15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7.xml"/></Relationships>
</file>

<file path=ppt/slides/_rels/slide60.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59.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2.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3.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1.xml"/><Relationship Id="rId1" Type="http://schemas.openxmlformats.org/officeDocument/2006/relationships/slideLayout" Target="../slideLayouts/slideLayout337.xml"/><Relationship Id="rId6" Type="http://schemas.openxmlformats.org/officeDocument/2006/relationships/image" Target="../media/image158.svg"/><Relationship Id="rId5" Type="http://schemas.openxmlformats.org/officeDocument/2006/relationships/image" Target="../media/image157.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59.gif"/><Relationship Id="rId7" Type="http://schemas.openxmlformats.org/officeDocument/2006/relationships/slide" Target="slide69.xml"/><Relationship Id="rId2" Type="http://schemas.openxmlformats.org/officeDocument/2006/relationships/notesSlide" Target="../notesSlides/notesSlide62.xml"/><Relationship Id="rId1" Type="http://schemas.openxmlformats.org/officeDocument/2006/relationships/slideLayout" Target="../slideLayouts/slideLayout337.xml"/><Relationship Id="rId6" Type="http://schemas.openxmlformats.org/officeDocument/2006/relationships/slide" Target="slide68.xml"/><Relationship Id="rId5" Type="http://schemas.openxmlformats.org/officeDocument/2006/relationships/image" Target="../media/image98.svg"/><Relationship Id="rId10" Type="http://schemas.openxmlformats.org/officeDocument/2006/relationships/slide" Target="slide53.xml"/><Relationship Id="rId4" Type="http://schemas.openxmlformats.org/officeDocument/2006/relationships/image" Target="../media/image97.png"/><Relationship Id="rId9" Type="http://schemas.openxmlformats.org/officeDocument/2006/relationships/slide" Target="slide72.xml"/></Relationships>
</file>

<file path=ppt/slides/_rels/slide6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3.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6.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97.png"/><Relationship Id="rId7" Type="http://schemas.openxmlformats.org/officeDocument/2006/relationships/slide" Target="slide69.xml"/><Relationship Id="rId2" Type="http://schemas.openxmlformats.org/officeDocument/2006/relationships/notesSlide" Target="../notesSlides/notesSlide64.xml"/><Relationship Id="rId1" Type="http://schemas.openxmlformats.org/officeDocument/2006/relationships/slideLayout" Target="../slideLayouts/slideLayout337.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slide" Target="slide53.xml"/><Relationship Id="rId4" Type="http://schemas.openxmlformats.org/officeDocument/2006/relationships/image" Target="../media/image98.svg"/><Relationship Id="rId9" Type="http://schemas.openxmlformats.org/officeDocument/2006/relationships/slide" Target="slide72.xml"/></Relationships>
</file>

<file path=ppt/slides/_rels/slide67.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5.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6.xml"/><Relationship Id="rId1" Type="http://schemas.openxmlformats.org/officeDocument/2006/relationships/slideLayout" Target="../slideLayouts/slideLayout1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4.xml"/></Relationships>
</file>

<file path=ppt/slides/_rels/slide71.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68.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163.png"/><Relationship Id="rId7" Type="http://schemas.openxmlformats.org/officeDocument/2006/relationships/slide" Target="slide71.xml"/><Relationship Id="rId2" Type="http://schemas.openxmlformats.org/officeDocument/2006/relationships/notesSlide" Target="../notesSlides/notesSlide69.xml"/><Relationship Id="rId1" Type="http://schemas.openxmlformats.org/officeDocument/2006/relationships/slideLayout" Target="../slideLayouts/slideLayout337.xml"/><Relationship Id="rId6" Type="http://schemas.openxmlformats.org/officeDocument/2006/relationships/slide" Target="slide69.xml"/><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slide" Target="slide53.xml"/></Relationships>
</file>

<file path=ppt/slides/_rels/slide7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70.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74.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164.png"/><Relationship Id="rId7" Type="http://schemas.openxmlformats.org/officeDocument/2006/relationships/slide" Target="slide69.xml"/><Relationship Id="rId2" Type="http://schemas.openxmlformats.org/officeDocument/2006/relationships/notesSlide" Target="../notesSlides/notesSlide71.xml"/><Relationship Id="rId1" Type="http://schemas.openxmlformats.org/officeDocument/2006/relationships/slideLayout" Target="../slideLayouts/slideLayout33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slide" Target="slide53.xml"/><Relationship Id="rId4" Type="http://schemas.openxmlformats.org/officeDocument/2006/relationships/image" Target="../media/image165.png"/><Relationship Id="rId9" Type="http://schemas.openxmlformats.org/officeDocument/2006/relationships/slide" Target="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50.xml"/><Relationship Id="rId1" Type="http://schemas.openxmlformats.org/officeDocument/2006/relationships/themeOverride" Target="../theme/themeOverride6.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3.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68.svg"/><Relationship Id="rId14" Type="http://schemas.openxmlformats.org/officeDocument/2006/relationships/slide" Target="slide72.xml"/></Relationships>
</file>

<file path=ppt/slides/_rels/slide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4.xml"/><Relationship Id="rId1" Type="http://schemas.openxmlformats.org/officeDocument/2006/relationships/slideLayout" Target="../slideLayouts/slideLayout337.xml"/><Relationship Id="rId4" Type="http://schemas.openxmlformats.org/officeDocument/2006/relationships/image" Target="../media/image170.svg"/></Relationships>
</file>

<file path=ppt/slides/_rels/slide79.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slide" Target="slide71.xml"/><Relationship Id="rId18" Type="http://schemas.openxmlformats.org/officeDocument/2006/relationships/slide" Target="slide3.xml"/><Relationship Id="rId3" Type="http://schemas.openxmlformats.org/officeDocument/2006/relationships/slide" Target="slide68.xml"/><Relationship Id="rId7" Type="http://schemas.openxmlformats.org/officeDocument/2006/relationships/image" Target="../media/image54.svg"/><Relationship Id="rId12" Type="http://schemas.openxmlformats.org/officeDocument/2006/relationships/slide" Target="slide77.xml"/><Relationship Id="rId17" Type="http://schemas.openxmlformats.org/officeDocument/2006/relationships/slide" Target="slide64.xml"/><Relationship Id="rId2" Type="http://schemas.openxmlformats.org/officeDocument/2006/relationships/notesSlide" Target="../notesSlides/notesSlide75.xml"/><Relationship Id="rId16" Type="http://schemas.openxmlformats.org/officeDocument/2006/relationships/slide" Target="slide65.xml"/><Relationship Id="rId1" Type="http://schemas.openxmlformats.org/officeDocument/2006/relationships/slideLayout" Target="../slideLayouts/slideLayout337.xml"/><Relationship Id="rId6" Type="http://schemas.openxmlformats.org/officeDocument/2006/relationships/image" Target="../media/image53.png"/><Relationship Id="rId11" Type="http://schemas.openxmlformats.org/officeDocument/2006/relationships/slide" Target="slide79.xml"/><Relationship Id="rId5" Type="http://schemas.openxmlformats.org/officeDocument/2006/relationships/image" Target="../media/image52.tiff"/><Relationship Id="rId15" Type="http://schemas.openxmlformats.org/officeDocument/2006/relationships/slide" Target="slide69.xml"/><Relationship Id="rId10" Type="http://schemas.openxmlformats.org/officeDocument/2006/relationships/slide" Target="slide73.xml"/><Relationship Id="rId4" Type="http://schemas.openxmlformats.org/officeDocument/2006/relationships/image" Target="../media/image51.jpeg"/><Relationship Id="rId9" Type="http://schemas.openxmlformats.org/officeDocument/2006/relationships/image" Target="../media/image172.svg"/><Relationship Id="rId14" Type="http://schemas.openxmlformats.org/officeDocument/2006/relationships/slide" Target="slide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7.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40.emf"/><Relationship Id="rId2" Type="http://schemas.openxmlformats.org/officeDocument/2006/relationships/notesSlide" Target="../notesSlides/notesSlide76.xml"/><Relationship Id="rId1" Type="http://schemas.openxmlformats.org/officeDocument/2006/relationships/slideLayout" Target="../slideLayouts/slideLayout337.xml"/><Relationship Id="rId6" Type="http://schemas.openxmlformats.org/officeDocument/2006/relationships/image" Target="../media/image175.jpeg"/><Relationship Id="rId5" Type="http://schemas.openxmlformats.org/officeDocument/2006/relationships/image" Target="../media/image174.emf"/><Relationship Id="rId4" Type="http://schemas.openxmlformats.org/officeDocument/2006/relationships/hyperlink" Target="https://aka.ms/mprx69"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77.jpg"/><Relationship Id="rId2" Type="http://schemas.openxmlformats.org/officeDocument/2006/relationships/notesSlide" Target="../notesSlides/notesSlide77.xml"/><Relationship Id="rId1" Type="http://schemas.openxmlformats.org/officeDocument/2006/relationships/slideLayout" Target="../slideLayouts/slideLayout337.xml"/><Relationship Id="rId6" Type="http://schemas.openxmlformats.org/officeDocument/2006/relationships/image" Target="../media/image40.emf"/><Relationship Id="rId5" Type="http://schemas.openxmlformats.org/officeDocument/2006/relationships/image" Target="../media/image176.jpeg"/><Relationship Id="rId4" Type="http://schemas.openxmlformats.org/officeDocument/2006/relationships/image" Target="../media/image174.emf"/></Relationships>
</file>

<file path=ppt/slides/_rels/slide8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78.xml"/><Relationship Id="rId16" Type="http://schemas.openxmlformats.org/officeDocument/2006/relationships/hyperlink" Target="https://helm.sh/" TargetMode="External"/><Relationship Id="rId1" Type="http://schemas.openxmlformats.org/officeDocument/2006/relationships/slideLayout" Target="../slideLayouts/slideLayout337.xml"/><Relationship Id="rId6" Type="http://schemas.openxmlformats.org/officeDocument/2006/relationships/image" Target="../media/image179.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81.png"/><Relationship Id="rId4" Type="http://schemas.openxmlformats.org/officeDocument/2006/relationships/image" Target="../media/image178.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vmlDrawing" Target="../drawings/vmlDrawing1.vml"/><Relationship Id="rId6" Type="http://schemas.openxmlformats.org/officeDocument/2006/relationships/image" Target="../media/image182.emf"/><Relationship Id="rId5" Type="http://schemas.openxmlformats.org/officeDocument/2006/relationships/oleObject" Target="../embeddings/oleObject1.bin"/><Relationship Id="rId4"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84.tif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337.xml"/><Relationship Id="rId4" Type="http://schemas.openxmlformats.org/officeDocument/2006/relationships/image" Target="../media/image56.svg"/></Relationships>
</file>

<file path=ppt/slides/_rels/slide90.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3.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84.xml"/><Relationship Id="rId1" Type="http://schemas.openxmlformats.org/officeDocument/2006/relationships/slideLayout" Target="../slideLayouts/slideLayout144.xml"/><Relationship Id="rId5" Type="http://schemas.openxmlformats.org/officeDocument/2006/relationships/image" Target="../media/image187.png"/><Relationship Id="rId4" Type="http://schemas.openxmlformats.org/officeDocument/2006/relationships/image" Target="../media/image65.png"/></Relationships>
</file>

<file path=ppt/slides/_rels/slide9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95.png"/><Relationship Id="rId18" Type="http://schemas.microsoft.com/office/2007/relationships/hdphoto" Target="../media/hdphoto8.wdp"/><Relationship Id="rId3" Type="http://schemas.openxmlformats.org/officeDocument/2006/relationships/image" Target="../media/image188.png"/><Relationship Id="rId7" Type="http://schemas.openxmlformats.org/officeDocument/2006/relationships/image" Target="../media/image192.png"/><Relationship Id="rId12" Type="http://schemas.microsoft.com/office/2007/relationships/hdphoto" Target="../media/hdphoto5.wdp"/><Relationship Id="rId17" Type="http://schemas.openxmlformats.org/officeDocument/2006/relationships/image" Target="../media/image197.png"/><Relationship Id="rId2" Type="http://schemas.openxmlformats.org/officeDocument/2006/relationships/notesSlide" Target="../notesSlides/notesSlide85.xml"/><Relationship Id="rId16" Type="http://schemas.microsoft.com/office/2007/relationships/hdphoto" Target="../media/hdphoto7.wdp"/><Relationship Id="rId1" Type="http://schemas.openxmlformats.org/officeDocument/2006/relationships/slideLayout" Target="../slideLayouts/slideLayout373.xml"/><Relationship Id="rId6" Type="http://schemas.openxmlformats.org/officeDocument/2006/relationships/image" Target="../media/image191.png"/><Relationship Id="rId11" Type="http://schemas.openxmlformats.org/officeDocument/2006/relationships/image" Target="../media/image194.png"/><Relationship Id="rId5" Type="http://schemas.openxmlformats.org/officeDocument/2006/relationships/image" Target="../media/image190.png"/><Relationship Id="rId15" Type="http://schemas.openxmlformats.org/officeDocument/2006/relationships/image" Target="../media/image196.png"/><Relationship Id="rId10" Type="http://schemas.microsoft.com/office/2007/relationships/hdphoto" Target="../media/hdphoto4.wdp"/><Relationship Id="rId4" Type="http://schemas.openxmlformats.org/officeDocument/2006/relationships/image" Target="../media/image189.png"/><Relationship Id="rId9" Type="http://schemas.openxmlformats.org/officeDocument/2006/relationships/image" Target="../media/image193.png"/><Relationship Id="rId14" Type="http://schemas.microsoft.com/office/2007/relationships/hdphoto" Target="../media/hdphoto6.wdp"/></Relationships>
</file>

<file path=ppt/slides/_rels/slide9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201.png"/><Relationship Id="rId3" Type="http://schemas.openxmlformats.org/officeDocument/2006/relationships/image" Target="../media/image97.png"/><Relationship Id="rId7" Type="http://schemas.openxmlformats.org/officeDocument/2006/relationships/slide" Target="slide72.xml"/><Relationship Id="rId12"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337.xml"/><Relationship Id="rId6" Type="http://schemas.openxmlformats.org/officeDocument/2006/relationships/slide" Target="slide71.xml"/><Relationship Id="rId11" Type="http://schemas.openxmlformats.org/officeDocument/2006/relationships/image" Target="../media/image199.png"/><Relationship Id="rId5" Type="http://schemas.openxmlformats.org/officeDocument/2006/relationships/slide" Target="slide69.xml"/><Relationship Id="rId10" Type="http://schemas.openxmlformats.org/officeDocument/2006/relationships/image" Target="../media/image198.png"/><Relationship Id="rId4" Type="http://schemas.openxmlformats.org/officeDocument/2006/relationships/image" Target="../media/image98.svg"/><Relationship Id="rId9" Type="http://schemas.openxmlformats.org/officeDocument/2006/relationships/image" Target="../media/image52.tiff"/></Relationships>
</file>

<file path=ppt/slides/_rels/slide94.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97.png"/><Relationship Id="rId7" Type="http://schemas.openxmlformats.org/officeDocument/2006/relationships/slide" Target="slide72.xml"/><Relationship Id="rId2" Type="http://schemas.openxmlformats.org/officeDocument/2006/relationships/notesSlide" Target="../notesSlides/notesSlide87.xml"/><Relationship Id="rId1" Type="http://schemas.openxmlformats.org/officeDocument/2006/relationships/slideLayout" Target="../slideLayouts/slideLayout337.xml"/><Relationship Id="rId6" Type="http://schemas.openxmlformats.org/officeDocument/2006/relationships/slide" Target="slide71.xml"/><Relationship Id="rId5" Type="http://schemas.openxmlformats.org/officeDocument/2006/relationships/slide" Target="slide69.xml"/><Relationship Id="rId4" Type="http://schemas.openxmlformats.org/officeDocument/2006/relationships/image" Target="../media/image98.svg"/></Relationships>
</file>

<file path=ppt/slides/_rels/slide95.xml.rels><?xml version="1.0" encoding="UTF-8" standalone="yes"?>
<Relationships xmlns="http://schemas.openxmlformats.org/package/2006/relationships"><Relationship Id="rId3" Type="http://schemas.openxmlformats.org/officeDocument/2006/relationships/image" Target="../media/image202.tiff"/><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03.tiff"/><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04.tif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603491-22DD-D04E-8F30-4DF4853E16D5}"/>
              </a:ext>
            </a:extLst>
          </p:cNvPr>
          <p:cNvSpPr>
            <a:spLocks noGrp="1"/>
          </p:cNvSpPr>
          <p:nvPr>
            <p:ph type="body" sz="quarter" idx="11"/>
          </p:nvPr>
        </p:nvSpPr>
        <p:spPr>
          <a:xfrm>
            <a:off x="438800" y="3429000"/>
            <a:ext cx="3770313" cy="568325"/>
          </a:xfrm>
        </p:spPr>
        <p:txBody>
          <a:bodyPr/>
          <a:lstStyle/>
          <a:p>
            <a:r>
              <a:rPr lang="en-US" altLang="zh-CN" dirty="0"/>
              <a:t>Andy Zhang</a:t>
            </a:r>
            <a:endParaRPr lang="en-US" dirty="0"/>
          </a:p>
        </p:txBody>
      </p:sp>
      <p:sp>
        <p:nvSpPr>
          <p:cNvPr id="7" name="Text Placeholder 6">
            <a:extLst>
              <a:ext uri="{FF2B5EF4-FFF2-40B4-BE49-F238E27FC236}">
                <a16:creationId xmlns:a16="http://schemas.microsoft.com/office/drawing/2014/main" id="{8B7BE652-8210-204A-BFB6-8772156C6F94}"/>
              </a:ext>
            </a:extLst>
          </p:cNvPr>
          <p:cNvSpPr>
            <a:spLocks noGrp="1"/>
          </p:cNvSpPr>
          <p:nvPr>
            <p:ph type="body" sz="quarter" idx="12"/>
          </p:nvPr>
        </p:nvSpPr>
        <p:spPr>
          <a:xfrm>
            <a:off x="438800" y="4119239"/>
            <a:ext cx="4719126" cy="1944209"/>
          </a:xfrm>
        </p:spPr>
        <p:txBody>
          <a:bodyPr>
            <a:normAutofit/>
          </a:bodyPr>
          <a:lstStyle/>
          <a:p>
            <a:r>
              <a:rPr lang="en-US" sz="2000" dirty="0"/>
              <a:t>Senior Software Engineer</a:t>
            </a:r>
          </a:p>
          <a:p>
            <a:r>
              <a:rPr lang="en-US" sz="2000" dirty="0"/>
              <a:t>Azure Kubernetes Team</a:t>
            </a:r>
          </a:p>
          <a:p>
            <a:endParaRPr lang="en-US" sz="2000" dirty="0"/>
          </a:p>
          <a:p>
            <a:r>
              <a:rPr lang="en-US" sz="2000" dirty="0" err="1"/>
              <a:t>Github</a:t>
            </a:r>
            <a:r>
              <a:rPr lang="en-US" sz="2000" dirty="0"/>
              <a:t>: </a:t>
            </a:r>
            <a:r>
              <a:rPr lang="en-US" sz="2000" dirty="0" err="1"/>
              <a:t>andyzhangx</a:t>
            </a:r>
            <a:endParaRPr lang="en-US" sz="2000" dirty="0"/>
          </a:p>
          <a:p>
            <a:r>
              <a:rPr lang="en-US" sz="2000" dirty="0"/>
              <a:t>xiazhang@microsoft.com</a:t>
            </a:r>
          </a:p>
          <a:p>
            <a:endParaRPr lang="en-US" sz="2000" dirty="0"/>
          </a:p>
        </p:txBody>
      </p:sp>
      <p:sp>
        <p:nvSpPr>
          <p:cNvPr id="9" name="Text Placeholder 8">
            <a:extLst>
              <a:ext uri="{FF2B5EF4-FFF2-40B4-BE49-F238E27FC236}">
                <a16:creationId xmlns:a16="http://schemas.microsoft.com/office/drawing/2014/main" id="{BC6F6CD5-DC49-ED48-896D-CC5703E6594C}"/>
              </a:ext>
            </a:extLst>
          </p:cNvPr>
          <p:cNvSpPr>
            <a:spLocks noGrp="1"/>
          </p:cNvSpPr>
          <p:nvPr>
            <p:ph type="body" sz="quarter" idx="14"/>
          </p:nvPr>
        </p:nvSpPr>
        <p:spPr>
          <a:xfrm>
            <a:off x="475408" y="1858827"/>
            <a:ext cx="10519618" cy="673198"/>
          </a:xfrm>
        </p:spPr>
        <p:txBody>
          <a:bodyPr/>
          <a:lstStyle/>
          <a:p>
            <a:r>
              <a:rPr lang="zh-CN" altLang="en-US" sz="3600" dirty="0"/>
              <a:t>Azure </a:t>
            </a:r>
            <a:r>
              <a:rPr lang="en-US" altLang="zh-CN" sz="3600" dirty="0"/>
              <a:t>Container</a:t>
            </a:r>
            <a:r>
              <a:rPr lang="zh-CN" altLang="en-US" sz="3600" dirty="0"/>
              <a:t> Service </a:t>
            </a:r>
            <a:r>
              <a:rPr lang="en-US" altLang="zh-CN" sz="3600" dirty="0"/>
              <a:t>- Overview</a:t>
            </a:r>
            <a:endParaRPr lang="zh-CN" altLang="en-US" sz="3600" dirty="0"/>
          </a:p>
        </p:txBody>
      </p:sp>
      <p:pic>
        <p:nvPicPr>
          <p:cNvPr id="10" name="Picture 9">
            <a:extLst>
              <a:ext uri="{FF2B5EF4-FFF2-40B4-BE49-F238E27FC236}">
                <a16:creationId xmlns:a16="http://schemas.microsoft.com/office/drawing/2014/main" id="{ED2E27EB-7D66-4667-A39A-9A24F7026DFE}"/>
              </a:ext>
            </a:extLst>
          </p:cNvPr>
          <p:cNvPicPr>
            <a:picLocks noChangeAspect="1"/>
          </p:cNvPicPr>
          <p:nvPr/>
        </p:nvPicPr>
        <p:blipFill>
          <a:blip r:embed="rId2"/>
          <a:stretch>
            <a:fillRect/>
          </a:stretch>
        </p:blipFill>
        <p:spPr>
          <a:xfrm>
            <a:off x="317839" y="698936"/>
            <a:ext cx="4667250" cy="1037978"/>
          </a:xfrm>
          <a:prstGeom prst="rect">
            <a:avLst/>
          </a:prstGeom>
        </p:spPr>
      </p:pic>
    </p:spTree>
    <p:extLst>
      <p:ext uri="{BB962C8B-B14F-4D97-AF65-F5344CB8AC3E}">
        <p14:creationId xmlns:p14="http://schemas.microsoft.com/office/powerpoint/2010/main" val="4182604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097378" y="3968829"/>
            <a:ext cx="3776036"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18588"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145511" y="1346268"/>
            <a:ext cx="5727903" cy="2523541"/>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68080" y="369815"/>
            <a:ext cx="11655840" cy="899537"/>
          </a:xfrm>
        </p:spPr>
        <p:txBody>
          <a:bodyPr/>
          <a:lstStyle/>
          <a:p>
            <a:pPr algn="ctr"/>
            <a:r>
              <a:rPr lang="en-US" sz="4705" dirty="0">
                <a:solidFill>
                  <a:schemeClr val="tx1"/>
                </a:solidFill>
              </a:rPr>
              <a:t>Containers are gaining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nvPr>
        </p:nvGraphicFramePr>
        <p:xfrm>
          <a:off x="8865785" y="1616545"/>
          <a:ext cx="3176538" cy="2035436"/>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0894998" y="4619694"/>
            <a:ext cx="1154439" cy="905179"/>
          </a:xfrm>
          <a:prstGeom prst="rect">
            <a:avLst/>
          </a:prstGeom>
        </p:spPr>
        <p:txBody>
          <a:bodyPr wrap="square">
            <a:spAutoFit/>
          </a:bodyPr>
          <a:lstStyle/>
          <a:p>
            <a:pPr defTabSz="896354"/>
            <a:r>
              <a:rPr lang="en-US" sz="5294" dirty="0">
                <a:solidFill>
                  <a:srgbClr val="0072C6"/>
                </a:solidFill>
                <a:latin typeface="Segoe UI"/>
              </a:rPr>
              <a:t>9</a:t>
            </a:r>
            <a:r>
              <a:rPr lang="en-US" sz="5294" dirty="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18587" y="3968829"/>
            <a:ext cx="3773490"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193643" y="3968829"/>
            <a:ext cx="3804715" cy="223541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1153" dirty="0"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345681" y="2906501"/>
            <a:ext cx="2856930" cy="633625"/>
          </a:xfrm>
          <a:prstGeom prst="rect">
            <a:avLst/>
          </a:prstGeom>
        </p:spPr>
        <p:txBody>
          <a:bodyPr wrap="square">
            <a:spAutoFit/>
          </a:bodyPr>
          <a:lstStyle/>
          <a:p>
            <a:pPr defTabSz="896354"/>
            <a:r>
              <a:rPr lang="en-US" sz="1176" dirty="0">
                <a:solidFill>
                  <a:srgbClr val="505050"/>
                </a:solidFill>
                <a:latin typeface="Segoe UI"/>
              </a:rPr>
              <a:t>Nearly </a:t>
            </a:r>
            <a:r>
              <a:rPr lang="en-US" sz="1176" b="1" dirty="0">
                <a:solidFill>
                  <a:srgbClr val="505050"/>
                </a:solidFill>
                <a:latin typeface="Segoe UI Semibold" panose="020B0702040204020203" pitchFamily="34" charset="0"/>
                <a:cs typeface="Segoe UI Semibold" panose="020B0702040204020203" pitchFamily="34" charset="0"/>
              </a:rPr>
              <a:t>60% percent </a:t>
            </a:r>
            <a:r>
              <a:rPr lang="en-US" sz="1176" dirty="0">
                <a:solidFill>
                  <a:srgbClr val="505050"/>
                </a:solidFill>
                <a:latin typeface="Segoe UI"/>
              </a:rPr>
              <a:t>of organizations running 500 or more hosts are classiﬁed as </a:t>
            </a:r>
            <a:r>
              <a:rPr lang="en-US" sz="1176" b="1" dirty="0">
                <a:solidFill>
                  <a:srgbClr val="505050"/>
                </a:solidFill>
                <a:latin typeface="Segoe UI Semibold" panose="020B0702040204020203" pitchFamily="34" charset="0"/>
                <a:cs typeface="Segoe UI Semibold" panose="020B0702040204020203" pitchFamily="34" charset="0"/>
              </a:rPr>
              <a:t>container dabblers </a:t>
            </a:r>
            <a:r>
              <a:rPr lang="en-US" sz="1176" dirty="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36683" y="1627783"/>
            <a:ext cx="15532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Does your organization currently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use container technologies?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097231" y="4619694"/>
            <a:ext cx="1154439" cy="905179"/>
          </a:xfrm>
          <a:prstGeom prst="rect">
            <a:avLst/>
          </a:prstGeom>
        </p:spPr>
        <p:txBody>
          <a:bodyPr wrap="square">
            <a:spAutoFit/>
          </a:bodyPr>
          <a:lstStyle/>
          <a:p>
            <a:pPr defTabSz="896354"/>
            <a:r>
              <a:rPr lang="en-US" sz="5294" dirty="0">
                <a:solidFill>
                  <a:srgbClr val="0072C6"/>
                </a:solidFill>
                <a:latin typeface="Segoe UI"/>
              </a:rPr>
              <a:t>5</a:t>
            </a:r>
            <a:r>
              <a:rPr lang="en-US" sz="5294" dirty="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nvPr>
        </p:nvGraphicFramePr>
        <p:xfrm>
          <a:off x="3172331" y="1627783"/>
          <a:ext cx="3176538" cy="2035436"/>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36779" y="2279402"/>
            <a:ext cx="627330" cy="718577"/>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456676" y="1627782"/>
            <a:ext cx="1378666" cy="977593"/>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Larger companies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are leading</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adoption.</a:t>
            </a:r>
            <a:r>
              <a:rPr lang="en-US" sz="1765" baseline="30000" dirty="0">
                <a:solidFill>
                  <a:srgbClr val="505050"/>
                </a:solidFill>
                <a:latin typeface="Segoe UI Semibold" panose="020B0702040204020203" pitchFamily="34" charset="0"/>
                <a:cs typeface="Segoe UI Semibold" panose="020B0702040204020203" pitchFamily="34" charset="0"/>
              </a:rPr>
              <a:t>2</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36683" y="4355733"/>
            <a:ext cx="1378666" cy="1466390"/>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The average company </a:t>
            </a:r>
            <a:r>
              <a:rPr lang="en-US" sz="1765" dirty="0">
                <a:solidFill>
                  <a:srgbClr val="0072C6"/>
                </a:solidFill>
                <a:latin typeface="Segoe UI Semibold" panose="020B0702040204020203" pitchFamily="34" charset="0"/>
                <a:cs typeface="Segoe UI Semibold" panose="020B0702040204020203" pitchFamily="34" charset="0"/>
              </a:rPr>
              <a:t>QUINTUPLES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its container usage within 9 months.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018797" y="4619694"/>
            <a:ext cx="1154439" cy="905179"/>
          </a:xfrm>
          <a:prstGeom prst="rect">
            <a:avLst/>
          </a:prstGeom>
        </p:spPr>
        <p:txBody>
          <a:bodyPr wrap="square">
            <a:spAutoFit/>
          </a:bodyPr>
          <a:lstStyle/>
          <a:p>
            <a:pPr defTabSz="896354"/>
            <a:r>
              <a:rPr lang="en-US" sz="5294" dirty="0">
                <a:solidFill>
                  <a:srgbClr val="0072C6"/>
                </a:solidFill>
                <a:latin typeface="Segoe UI"/>
              </a:rPr>
              <a:t>7</a:t>
            </a:r>
            <a:r>
              <a:rPr lang="en-US" sz="5294" dirty="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08908"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 hosts often run </a:t>
            </a:r>
            <a:r>
              <a:rPr lang="en-US" sz="1765" dirty="0">
                <a:solidFill>
                  <a:srgbClr val="0072C6"/>
                </a:solidFill>
                <a:latin typeface="Segoe UI Semibold" panose="020B0702040204020203" pitchFamily="34" charset="0"/>
                <a:cs typeface="Segoe UI Semibold" panose="020B0702040204020203" pitchFamily="34" charset="0"/>
              </a:rPr>
              <a:t>SEVEN</a:t>
            </a:r>
            <a:r>
              <a:rPr lang="en-US" sz="1765" dirty="0">
                <a:solidFill>
                  <a:srgbClr val="505050"/>
                </a:solidFill>
                <a:latin typeface="Segoe UI Semibold" panose="020B0702040204020203" pitchFamily="34" charset="0"/>
                <a:cs typeface="Segoe UI Semibold" panose="020B0702040204020203" pitchFamily="34" charset="0"/>
              </a:rPr>
              <a:t> containers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at a time.</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408597" y="4355734"/>
            <a:ext cx="1378666" cy="1221992"/>
          </a:xfrm>
          <a:prstGeom prst="rect">
            <a:avLst/>
          </a:prstGeom>
          <a:noFill/>
        </p:spPr>
        <p:txBody>
          <a:bodyPr wrap="square" lIns="0" tIns="0" rIns="0" bIns="0" rtlCol="0">
            <a:spAutoFit/>
          </a:bodyPr>
          <a:lstStyle/>
          <a:p>
            <a:pPr defTabSz="896354">
              <a:lnSpc>
                <a:spcPct val="90000"/>
              </a:lnSpc>
              <a:spcAft>
                <a:spcPts val="576"/>
              </a:spcAft>
            </a:pPr>
            <a:r>
              <a:rPr lang="en-US" sz="1765" dirty="0">
                <a:solidFill>
                  <a:srgbClr val="505050"/>
                </a:solidFill>
                <a:latin typeface="Segoe UI Semibold" panose="020B0702040204020203" pitchFamily="34" charset="0"/>
                <a:cs typeface="Segoe UI Semibold" panose="020B0702040204020203" pitchFamily="34" charset="0"/>
              </a:rPr>
              <a:t>Containers churn</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9 times</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0072C6"/>
                </a:solidFill>
                <a:latin typeface="Segoe UI Semibold" panose="020B0702040204020203" pitchFamily="34" charset="0"/>
                <a:cs typeface="Segoe UI Semibold" panose="020B0702040204020203" pitchFamily="34" charset="0"/>
              </a:rPr>
              <a:t>FASTER</a:t>
            </a:r>
            <a:br>
              <a:rPr lang="en-US" sz="1765" dirty="0">
                <a:solidFill>
                  <a:srgbClr val="0072C6"/>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than VMs.</a:t>
            </a:r>
            <a:r>
              <a:rPr lang="en-US" sz="1765" baseline="30000" dirty="0">
                <a:solidFill>
                  <a:srgbClr val="505050"/>
                </a:solidFill>
                <a:latin typeface="Segoe UI Semibold" panose="020B0702040204020203" pitchFamily="34" charset="0"/>
                <a:cs typeface="Segoe UI Semibold" panose="020B0702040204020203" pitchFamily="34" charset="0"/>
              </a:rPr>
              <a:t>1</a:t>
            </a:r>
            <a:endParaRPr lang="en-US" sz="1765" dirty="0">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2365" y="4355808"/>
            <a:ext cx="923246" cy="1438546"/>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730770" y="2261053"/>
            <a:ext cx="1464598" cy="693970"/>
          </a:xfrm>
          <a:prstGeom prst="rect">
            <a:avLst/>
          </a:prstGeom>
        </p:spPr>
        <p:txBody>
          <a:bodyPr wrap="square">
            <a:spAutoFit/>
          </a:bodyPr>
          <a:lstStyle/>
          <a:p>
            <a:pPr algn="ctr" defTabSz="896354"/>
            <a:r>
              <a:rPr lang="en-US" sz="3921" dirty="0">
                <a:solidFill>
                  <a:srgbClr val="505050"/>
                </a:solidFill>
                <a:latin typeface="Segoe UI"/>
              </a:rPr>
              <a:t>~60</a:t>
            </a:r>
            <a:r>
              <a:rPr lang="en-US" sz="3529" dirty="0">
                <a:solidFill>
                  <a:srgbClr val="505050"/>
                </a:solidFill>
                <a:latin typeface="Segoe UI Light"/>
              </a:rPr>
              <a:t>%</a:t>
            </a:r>
            <a:endParaRPr lang="en-US" sz="3921" dirty="0">
              <a:solidFill>
                <a:srgbClr val="505050"/>
              </a:solidFill>
              <a:latin typeface="Segoe UI Ligh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26505" y="4420807"/>
            <a:ext cx="773946" cy="1264944"/>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768587" y="4106282"/>
            <a:ext cx="992677" cy="1549394"/>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00900" y="1690501"/>
            <a:ext cx="1020242" cy="1739322"/>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My org. is </a:t>
            </a:r>
            <a:r>
              <a:rPr lang="en-US" sz="784" b="1" dirty="0">
                <a:solidFill>
                  <a:srgbClr val="505050"/>
                </a:solidFill>
                <a:latin typeface="Segoe UI Semibold" panose="020B0702040204020203" pitchFamily="34" charset="0"/>
                <a:cs typeface="Segoe UI Semibold" panose="020B0702040204020203" pitchFamily="34" charset="0"/>
              </a:rPr>
              <a:t>evaluating</a:t>
            </a:r>
            <a:r>
              <a:rPr lang="en-US" sz="784" dirty="0">
                <a:solidFill>
                  <a:srgbClr val="505050"/>
                </a:solidFill>
                <a:latin typeface="Segoe UI"/>
                <a:cs typeface="Segoe UI Semibold" panose="020B0702040204020203" pitchFamily="34" charset="0"/>
              </a:rPr>
              <a:t>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Yes</a:t>
            </a:r>
            <a:r>
              <a:rPr lang="en-US" sz="784" dirty="0">
                <a:solidFill>
                  <a:srgbClr val="505050"/>
                </a:solidFill>
                <a:latin typeface="Segoe UI"/>
                <a:cs typeface="Segoe UI Semibold" panose="020B0702040204020203" pitchFamily="34" charset="0"/>
              </a:rPr>
              <a:t>, my org. currently uses container technologies</a:t>
            </a:r>
          </a:p>
          <a:p>
            <a:pPr defTabSz="896354">
              <a:lnSpc>
                <a:spcPct val="90000"/>
              </a:lnSpc>
              <a:spcAft>
                <a:spcPts val="576"/>
              </a:spcAft>
            </a:pPr>
            <a:endParaRPr lang="en-US" sz="100"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a:t>
            </a:r>
            <a:r>
              <a:rPr lang="en-US" sz="784" dirty="0">
                <a:solidFill>
                  <a:srgbClr val="505050"/>
                </a:solidFill>
                <a:latin typeface="Segoe UI"/>
                <a:cs typeface="Segoe UI Semibold" panose="020B0702040204020203" pitchFamily="34" charset="0"/>
              </a:rPr>
              <a:t>, my org. is not using container technologies</a:t>
            </a:r>
          </a:p>
          <a:p>
            <a:pPr defTabSz="896354">
              <a:lnSpc>
                <a:spcPct val="90000"/>
              </a:lnSpc>
              <a:spcAft>
                <a:spcPts val="576"/>
              </a:spcAft>
            </a:pPr>
            <a:endParaRPr lang="en-US" sz="100" b="1" dirty="0">
              <a:solidFill>
                <a:srgbClr val="505050"/>
              </a:solidFill>
              <a:latin typeface="Segoe UI"/>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sure</a:t>
            </a: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endParaRPr lang="en-US" sz="100" b="1" dirty="0">
              <a:solidFill>
                <a:srgbClr val="505050"/>
              </a:solidFill>
              <a:latin typeface="Segoe UI Semibold" panose="020B0702040204020203" pitchFamily="34" charset="0"/>
              <a:cs typeface="Segoe UI Semibold" panose="020B0702040204020203" pitchFamily="34" charset="0"/>
            </a:endParaRPr>
          </a:p>
          <a:p>
            <a:pPr defTabSz="896354">
              <a:lnSpc>
                <a:spcPct val="90000"/>
              </a:lnSpc>
              <a:spcAft>
                <a:spcPts val="576"/>
              </a:spcAft>
            </a:pPr>
            <a:r>
              <a:rPr lang="en-US" sz="784" b="1" dirty="0">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388472" y="1689927"/>
            <a:ext cx="234540" cy="234540"/>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388472" y="2118712"/>
            <a:ext cx="234540" cy="234540"/>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388472" y="2601921"/>
            <a:ext cx="234540" cy="234540"/>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388472" y="2970239"/>
            <a:ext cx="234540" cy="234540"/>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388472" y="3330268"/>
            <a:ext cx="234540" cy="234540"/>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18586" y="6322827"/>
            <a:ext cx="6787449" cy="292674"/>
          </a:xfrm>
          <a:prstGeom prst="rect">
            <a:avLst/>
          </a:prstGeom>
          <a:noFill/>
        </p:spPr>
        <p:txBody>
          <a:bodyPr wrap="square" lIns="0" tIns="0" rIns="0" bIns="0" rtlCol="0">
            <a:spAutoFit/>
          </a:bodyPr>
          <a:lstStyle/>
          <a:p>
            <a:pPr defTabSz="896354">
              <a:lnSpc>
                <a:spcPct val="90000"/>
              </a:lnSpc>
              <a:spcAft>
                <a:spcPts val="576"/>
              </a:spcAft>
            </a:pPr>
            <a:r>
              <a:rPr lang="en-US" sz="784" dirty="0">
                <a:solidFill>
                  <a:srgbClr val="505050"/>
                </a:solidFill>
                <a:latin typeface="Segoe UI"/>
                <a:cs typeface="Segoe UI Semibold" panose="020B0702040204020203" pitchFamily="34" charset="0"/>
              </a:rPr>
              <a:t>Source: </a:t>
            </a:r>
          </a:p>
          <a:p>
            <a:pPr defTabSz="896354">
              <a:lnSpc>
                <a:spcPct val="90000"/>
              </a:lnSpc>
              <a:spcAft>
                <a:spcPts val="576"/>
              </a:spcAft>
            </a:pPr>
            <a:r>
              <a:rPr lang="en-US" sz="784" dirty="0">
                <a:solidFill>
                  <a:srgbClr val="505050"/>
                </a:solidFill>
                <a:latin typeface="Segoe UI"/>
                <a:cs typeface="Segoe UI Semibold" panose="020B0702040204020203" pitchFamily="34" charset="0"/>
              </a:rPr>
              <a:t>1: Datadog: 8 Surprising Facts About Real Docker Adoption; 2: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The </a:t>
            </a:r>
            <a:r>
              <a:rPr lang="en-US" sz="784" dirty="0" err="1">
                <a:solidFill>
                  <a:srgbClr val="505050"/>
                </a:solidFill>
                <a:latin typeface="Segoe UI"/>
                <a:cs typeface="Segoe UI Semibold" panose="020B0702040204020203" pitchFamily="34" charset="0"/>
              </a:rPr>
              <a:t>DZone</a:t>
            </a:r>
            <a:r>
              <a:rPr lang="en-US" sz="784" dirty="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390369981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68080" y="792426"/>
            <a:ext cx="11655840" cy="899537"/>
          </a:xfrm>
        </p:spPr>
        <p:txBody>
          <a:bodyPr/>
          <a:lstStyle/>
          <a:p>
            <a:pPr algn="ctr"/>
            <a:r>
              <a:rPr lang="en-US" sz="4705" dirty="0">
                <a:solidFill>
                  <a:schemeClr val="tx1"/>
                </a:solidFill>
              </a:rPr>
              <a:t>Industry analysts </a:t>
            </a:r>
            <a:r>
              <a:rPr lang="en-US" sz="4705" dirty="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23963" y="3279234"/>
            <a:ext cx="10544075" cy="1719840"/>
          </a:xfrm>
          <a:prstGeom prst="rect">
            <a:avLst/>
          </a:prstGeom>
        </p:spPr>
        <p:txBody>
          <a:bodyPr wrap="square">
            <a:spAutoFit/>
          </a:bodyPr>
          <a:lstStyle/>
          <a:p>
            <a:pPr algn="ctr" defTabSz="914367">
              <a:spcAft>
                <a:spcPts val="2353"/>
              </a:spcAft>
            </a:pPr>
            <a:r>
              <a:rPr lang="en-US" sz="3529" dirty="0">
                <a:solidFill>
                  <a:srgbClr val="505050"/>
                </a:solidFill>
                <a:latin typeface="Segoe UI Ligh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a:clrChange>
              <a:clrFrom>
                <a:srgbClr val="FFFFFF"/>
              </a:clrFrom>
              <a:clrTo>
                <a:srgbClr val="FFFFFF">
                  <a:alpha val="0"/>
                </a:srgbClr>
              </a:clrTo>
            </a:clrChange>
          </a:blip>
          <a:srcRect t="19818" b="19818"/>
          <a:stretch/>
        </p:blipFill>
        <p:spPr>
          <a:xfrm>
            <a:off x="5215366" y="5254488"/>
            <a:ext cx="1761270" cy="598036"/>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032715" y="2000601"/>
            <a:ext cx="4126570" cy="896425"/>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997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C5C9695-E8C6-4933-B672-844ACA8C3C7B}"/>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3ECFD172-51DC-4CBE-9A3D-5214D0F1252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066B503D-A701-4524-8A42-F9C3733B3993}"/>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950ADBE9-B510-4875-A809-F6A5ED878942}"/>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32E9224A-924A-4ADF-8BB5-BC4C148BF562}"/>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4581623D-504E-46BD-B791-F3C7C248BD52}"/>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630C40DE-08F5-4B19-92F5-40A34B64A500}"/>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ED01449A-37E8-C943-B961-19723A13F175}"/>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2" name="TextBox 21"/>
          <p:cNvSpPr txBox="1"/>
          <p:nvPr/>
        </p:nvSpPr>
        <p:spPr>
          <a:xfrm>
            <a:off x="965479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Security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control access to cluster resources and protect secrets</a:t>
            </a:r>
          </a:p>
        </p:txBody>
      </p:sp>
      <p:sp>
        <p:nvSpPr>
          <p:cNvPr id="21" name="TextBox 20"/>
          <p:cNvSpPr txBox="1"/>
          <p:nvPr/>
        </p:nvSpPr>
        <p:spPr>
          <a:xfrm>
            <a:off x="4879145"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3497" y="1561448"/>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491321"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266969" y="1561448"/>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 Discovery &amp; Load Balancing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 and how to connect</a:t>
            </a:r>
          </a:p>
        </p:txBody>
      </p:sp>
      <p:sp>
        <p:nvSpPr>
          <p:cNvPr id="33" name="TextBox 32"/>
          <p:cNvSpPr txBox="1"/>
          <p:nvPr/>
        </p:nvSpPr>
        <p:spPr>
          <a:xfrm>
            <a:off x="7272898"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497249" y="4115947"/>
            <a:ext cx="2330705" cy="2330705"/>
          </a:xfrm>
          <a:prstGeom prst="rect">
            <a:avLst/>
          </a:prstGeom>
          <a:solidFill>
            <a:schemeClr val="accent1"/>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654795" y="4115947"/>
            <a:ext cx="2330705" cy="2330705"/>
          </a:xfrm>
          <a:prstGeom prst="rect">
            <a:avLst/>
          </a:prstGeom>
          <a:solidFill>
            <a:schemeClr val="accent3"/>
          </a:solidFill>
        </p:spPr>
        <p:txBody>
          <a:bodyPr wrap="square" lIns="179208" tIns="143366" rIns="179208" bIns="143366"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14367">
              <a:spcAft>
                <a:spcPts val="333"/>
              </a:spcAft>
              <a:defRPr/>
            </a:pPr>
            <a:r>
              <a:rPr lang="en-US" sz="2000" b="1" dirty="0"/>
              <a:t>Storage volumes</a:t>
            </a:r>
            <a:r>
              <a:rPr lang="en-US" sz="2000" dirty="0"/>
              <a:t>: </a:t>
            </a:r>
            <a:br>
              <a:rPr lang="en-US" sz="2000" dirty="0"/>
            </a:br>
            <a:r>
              <a:rPr lang="en-US" sz="2000" dirty="0"/>
              <a:t>persistent data for containers</a:t>
            </a:r>
          </a:p>
        </p:txBody>
      </p:sp>
      <p:sp>
        <p:nvSpPr>
          <p:cNvPr id="36" name="TextBox 35"/>
          <p:cNvSpPr txBox="1"/>
          <p:nvPr/>
        </p:nvSpPr>
        <p:spPr>
          <a:xfrm>
            <a:off x="109425"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885073" y="4115947"/>
            <a:ext cx="2330705" cy="2330705"/>
          </a:xfrm>
          <a:prstGeom prst="rect">
            <a:avLst/>
          </a:prstGeom>
          <a:solidFill>
            <a:schemeClr val="accent3"/>
          </a:solidFill>
        </p:spPr>
        <p:txBody>
          <a:bodyPr wrap="square" lIns="179208" tIns="143366" rIns="179208" bIns="143366" rtlCol="0" anchor="t" anchorCtr="0">
            <a:noAutofit/>
          </a:bodyPr>
          <a:lstStyle/>
          <a:p>
            <a:pPr defTabSz="914016">
              <a:lnSpc>
                <a:spcPct val="90000"/>
              </a:lnSpc>
              <a:defRPr/>
            </a:pPr>
            <a:r>
              <a:rPr lang="en-US" sz="20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0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a:xfrm>
            <a:off x="269239" y="327864"/>
            <a:ext cx="11147432" cy="747791"/>
          </a:xfrm>
        </p:spPr>
        <p:txBody>
          <a:bodyPr>
            <a:noAutofit/>
          </a:bodyPr>
          <a:lstStyle/>
          <a:p>
            <a:pPr>
              <a:defRPr/>
            </a:pPr>
            <a:r>
              <a:rPr lang="en-US" sz="4705" dirty="0">
                <a:solidFill>
                  <a:schemeClr val="accent6">
                    <a:lumMod val="50000"/>
                  </a:schemeClr>
                </a:solidFill>
                <a:latin typeface="Segoe UI Semibold" panose="020B0702040204020203" pitchFamily="34" charset="0"/>
              </a:rPr>
              <a:t>Container Management at </a:t>
            </a:r>
            <a:r>
              <a:rPr lang="en-US" sz="4705" dirty="0">
                <a:solidFill>
                  <a:schemeClr val="accent1"/>
                </a:solidFill>
                <a:latin typeface="Segoe UI Semibold" panose="020B0702040204020203" pitchFamily="34" charset="0"/>
              </a:rPr>
              <a:t>Scale</a:t>
            </a:r>
          </a:p>
        </p:txBody>
      </p:sp>
    </p:spTree>
    <p:extLst>
      <p:ext uri="{BB962C8B-B14F-4D97-AF65-F5344CB8AC3E}">
        <p14:creationId xmlns:p14="http://schemas.microsoft.com/office/powerpoint/2010/main" val="518490106"/>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19153" y="4677510"/>
            <a:ext cx="8153696" cy="144024"/>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74982" y="5117943"/>
            <a:ext cx="10283640" cy="1104319"/>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Roll out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3428" tIns="143428" rIns="143428" bIns="143428" rtlCol="0" anchor="ctr">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087522" y="1883998"/>
            <a:ext cx="2016957" cy="2016957"/>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05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36248549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api</a:t>
              </a:r>
              <a:r>
                <a:rPr lang="en-US" sz="2353" dirty="0"/>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etcd</a:t>
              </a:r>
              <a:endParaRPr lang="en-US" sz="2353" dirty="0"/>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kubelet</a:t>
              </a:r>
              <a:endParaRPr lang="en-US" sz="2353" dirty="0"/>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kube</a:t>
              </a:r>
              <a:r>
                <a:rPr lang="en-US" sz="2353" dirty="0"/>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docker</a:t>
              </a:r>
              <a:endParaRPr lang="en-US" sz="2353" dirty="0"/>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t>dns</a:t>
              </a:r>
              <a:endParaRPr lang="en-US" sz="2353" dirty="0"/>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m</a:t>
            </a:r>
            <a:r>
              <a:rPr lang="en-US" sz="2000"/>
              <a:t>aster</a:t>
            </a:r>
            <a:br>
              <a:rPr lang="en-US" sz="2000"/>
            </a:br>
            <a:r>
              <a:rPr lang="en-US" sz="2000"/>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t>node</a:t>
            </a:r>
            <a:br>
              <a:rPr lang="en-US" sz="2000" dirty="0"/>
            </a:br>
            <a:r>
              <a:rPr lang="en-US" sz="2000" dirty="0"/>
              <a:t>components</a:t>
            </a:r>
          </a:p>
        </p:txBody>
      </p:sp>
      <p:sp>
        <p:nvSpPr>
          <p:cNvPr id="3" name="TextBox 2">
            <a:extLst>
              <a:ext uri="{FF2B5EF4-FFF2-40B4-BE49-F238E27FC236}">
                <a16:creationId xmlns:a16="http://schemas.microsoft.com/office/drawing/2014/main"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 Azure Managed</a:t>
            </a:r>
          </a:p>
        </p:txBody>
      </p:sp>
    </p:spTree>
    <p:extLst>
      <p:ext uri="{BB962C8B-B14F-4D97-AF65-F5344CB8AC3E}">
        <p14:creationId xmlns:p14="http://schemas.microsoft.com/office/powerpoint/2010/main" val="36701360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5301C27C-33D0-6140-A568-500E9869AB4B}"/>
              </a:ext>
            </a:extLst>
          </p:cNvPr>
          <p:cNvSpPr txBox="1"/>
          <p:nvPr/>
        </p:nvSpPr>
        <p:spPr>
          <a:xfrm>
            <a:off x="5079207" y="757237"/>
            <a:ext cx="1843087"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solidFill>
                  <a:schemeClr val="bg1"/>
                </a:solidFill>
              </a:rPr>
              <a:t>Pod</a:t>
            </a:r>
          </a:p>
        </p:txBody>
      </p:sp>
      <p:pic>
        <p:nvPicPr>
          <p:cNvPr id="6" name="Picture 5">
            <a:extLst>
              <a:ext uri="{FF2B5EF4-FFF2-40B4-BE49-F238E27FC236}">
                <a16:creationId xmlns:a16="http://schemas.microsoft.com/office/drawing/2014/main" id="{D8AE641B-B7F1-6D41-B76C-4A96ACE4E628}"/>
              </a:ext>
            </a:extLst>
          </p:cNvPr>
          <p:cNvPicPr>
            <a:picLocks noChangeAspect="1"/>
          </p:cNvPicPr>
          <p:nvPr/>
        </p:nvPicPr>
        <p:blipFill>
          <a:blip r:embed="rId3"/>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id="{85FC353B-79A7-0E46-8AAF-268D74236416}"/>
              </a:ext>
            </a:extLst>
          </p:cNvPr>
          <p:cNvPicPr>
            <a:picLocks noChangeAspect="1"/>
          </p:cNvPicPr>
          <p:nvPr/>
        </p:nvPicPr>
        <p:blipFill>
          <a:blip r:embed="rId3"/>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id="{03388F18-1E7F-B24F-89CD-45F05C389E67}"/>
              </a:ext>
            </a:extLst>
          </p:cNvPr>
          <p:cNvPicPr>
            <a:picLocks noChangeAspect="1"/>
          </p:cNvPicPr>
          <p:nvPr/>
        </p:nvPicPr>
        <p:blipFill>
          <a:blip r:embed="rId3"/>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id="{6CAE4DC7-99E6-9948-AC65-84DC721F5BAD}"/>
              </a:ext>
            </a:extLst>
          </p:cNvPr>
          <p:cNvPicPr>
            <a:picLocks noChangeAspect="1"/>
          </p:cNvPicPr>
          <p:nvPr/>
        </p:nvPicPr>
        <p:blipFill>
          <a:blip r:embed="rId3"/>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5" name="Can 14">
            <a:extLst>
              <a:ext uri="{FF2B5EF4-FFF2-40B4-BE49-F238E27FC236}">
                <a16:creationId xmlns:a16="http://schemas.microsoft.com/office/drawing/2014/main"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0D53F5F3-D90A-384C-8465-5CFABF716A3E}"/>
              </a:ext>
            </a:extLst>
          </p:cNvPr>
          <p:cNvPicPr>
            <a:picLocks noChangeAspect="1"/>
          </p:cNvPicPr>
          <p:nvPr/>
        </p:nvPicPr>
        <p:blipFill>
          <a:blip r:embed="rId4"/>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id="{41A43C08-DCA4-3A42-A0BA-E063CEA6D207}"/>
              </a:ext>
            </a:extLst>
          </p:cNvPr>
          <p:cNvPicPr>
            <a:picLocks noChangeAspect="1"/>
          </p:cNvPicPr>
          <p:nvPr/>
        </p:nvPicPr>
        <p:blipFill>
          <a:blip r:embed="rId5"/>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id="{A8A2E536-9259-2546-9135-56F2307A42D1}"/>
              </a:ext>
            </a:extLst>
          </p:cNvPr>
          <p:cNvPicPr>
            <a:picLocks noChangeAspect="1"/>
          </p:cNvPicPr>
          <p:nvPr/>
        </p:nvPicPr>
        <p:blipFill>
          <a:blip r:embed="rId6"/>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3042672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Hexagon 126">
            <a:hlinkClick r:id="rId3" action="ppaction://hlinksldjump"/>
            <a:extLst>
              <a:ext uri="{FF2B5EF4-FFF2-40B4-BE49-F238E27FC236}">
                <a16:creationId xmlns:a16="http://schemas.microsoft.com/office/drawing/2014/main" id="{37C2DF87-D50D-479C-B050-69136D4374B4}"/>
              </a:ext>
            </a:extLst>
          </p:cNvPr>
          <p:cNvSpPr/>
          <p:nvPr/>
        </p:nvSpPr>
        <p:spPr bwMode="auto">
          <a:xfrm>
            <a:off x="547138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543136" y="280490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4004211"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543136" y="451997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949368" y="19277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476789" y="451672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949368" y="36348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433827"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897872" y="3605919"/>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4206159" y="4309716"/>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709167" y="5245095"/>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629813" y="5159568"/>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7082131" y="2590601"/>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7184128" y="4311911"/>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647697" y="3502338"/>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3155558" y="3059947"/>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3116751" y="4705135"/>
            <a:ext cx="478110" cy="478110"/>
          </a:xfrm>
          <a:prstGeom prst="rect">
            <a:avLst/>
          </a:prstGeom>
        </p:spPr>
      </p:pic>
      <p:grpSp>
        <p:nvGrpSpPr>
          <p:cNvPr id="3" name="Group 2">
            <a:extLst>
              <a:ext uri="{FF2B5EF4-FFF2-40B4-BE49-F238E27FC236}">
                <a16:creationId xmlns:a16="http://schemas.microsoft.com/office/drawing/2014/main" id="{6B340018-7E08-ED47-BF65-403F9CCCF445}"/>
              </a:ext>
            </a:extLst>
          </p:cNvPr>
          <p:cNvGrpSpPr/>
          <p:nvPr/>
        </p:nvGrpSpPr>
        <p:grpSpPr>
          <a:xfrm>
            <a:off x="5476789" y="2781302"/>
            <a:ext cx="1625340" cy="1401156"/>
            <a:chOff x="3749831" y="2781302"/>
            <a:chExt cx="1625340" cy="1401156"/>
          </a:xfrm>
        </p:grpSpPr>
        <p:sp>
          <p:nvSpPr>
            <p:cNvPr id="159" name="Hexagon 158">
              <a:extLst>
                <a:ext uri="{FF2B5EF4-FFF2-40B4-BE49-F238E27FC236}">
                  <a16:creationId xmlns:a16="http://schemas.microsoft.com/office/drawing/2014/main" id="{20AF0C4F-5F55-4474-92D8-99B232F46061}"/>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33" name="Group 32">
              <a:extLst>
                <a:ext uri="{FF2B5EF4-FFF2-40B4-BE49-F238E27FC236}">
                  <a16:creationId xmlns:a16="http://schemas.microsoft.com/office/drawing/2014/main" id="{7ECD2AE6-63D5-47E4-82AD-818F021424C7}"/>
                </a:ext>
              </a:extLst>
            </p:cNvPr>
            <p:cNvGrpSpPr/>
            <p:nvPr/>
          </p:nvGrpSpPr>
          <p:grpSpPr>
            <a:xfrm>
              <a:off x="4355349" y="2956612"/>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 name="Group 1">
            <a:extLst>
              <a:ext uri="{FF2B5EF4-FFF2-40B4-BE49-F238E27FC236}">
                <a16:creationId xmlns:a16="http://schemas.microsoft.com/office/drawing/2014/main" id="{2DAE17AC-B6B1-45FC-A02D-D725131FB312}"/>
              </a:ext>
            </a:extLst>
          </p:cNvPr>
          <p:cNvGrpSpPr/>
          <p:nvPr/>
        </p:nvGrpSpPr>
        <p:grpSpPr>
          <a:xfrm>
            <a:off x="4586724" y="3810745"/>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6070436" y="4687765"/>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513970" y="2140793"/>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668" y="3793668"/>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9002246" y="2995260"/>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23" name="Hexagon 122">
            <a:hlinkClick r:id="rId8" action="ppaction://hlinksldjump"/>
            <a:extLst>
              <a:ext uri="{FF2B5EF4-FFF2-40B4-BE49-F238E27FC236}">
                <a16:creationId xmlns:a16="http://schemas.microsoft.com/office/drawing/2014/main" id="{2B31AD8C-A47D-486D-AC70-5CB4778274A2}"/>
              </a:ext>
            </a:extLst>
          </p:cNvPr>
          <p:cNvSpPr/>
          <p:nvPr/>
        </p:nvSpPr>
        <p:spPr bwMode="auto">
          <a:xfrm>
            <a:off x="8433826"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9" action="ppaction://hlinksldjump"/>
            <a:extLst>
              <a:ext uri="{FF2B5EF4-FFF2-40B4-BE49-F238E27FC236}">
                <a16:creationId xmlns:a16="http://schemas.microsoft.com/office/drawing/2014/main" id="{2E4615A5-463A-4A6E-820F-478AAFBAFD85}"/>
              </a:ext>
            </a:extLst>
          </p:cNvPr>
          <p:cNvSpPr/>
          <p:nvPr/>
        </p:nvSpPr>
        <p:spPr bwMode="auto">
          <a:xfrm>
            <a:off x="6948977"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10" action="ppaction://hlinksldjump"/>
            <a:extLst>
              <a:ext uri="{FF2B5EF4-FFF2-40B4-BE49-F238E27FC236}">
                <a16:creationId xmlns:a16="http://schemas.microsoft.com/office/drawing/2014/main" id="{AE38F6AA-82C4-40B5-B3FC-C3D30D8EFCDF}"/>
              </a:ext>
            </a:extLst>
          </p:cNvPr>
          <p:cNvSpPr/>
          <p:nvPr/>
        </p:nvSpPr>
        <p:spPr bwMode="auto">
          <a:xfrm>
            <a:off x="6949905"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1" action="ppaction://hlinksldjump"/>
            <a:extLst>
              <a:ext uri="{FF2B5EF4-FFF2-40B4-BE49-F238E27FC236}">
                <a16:creationId xmlns:a16="http://schemas.microsoft.com/office/drawing/2014/main" id="{A22E4FEF-1C49-4C10-837D-FB09E3DAAF1F}"/>
              </a:ext>
            </a:extLst>
          </p:cNvPr>
          <p:cNvSpPr/>
          <p:nvPr/>
        </p:nvSpPr>
        <p:spPr bwMode="auto">
          <a:xfrm>
            <a:off x="547138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a:hlinkClick r:id="rId12" action="ppaction://hlinksldjump"/>
            <a:extLst>
              <a:ext uri="{FF2B5EF4-FFF2-40B4-BE49-F238E27FC236}">
                <a16:creationId xmlns:a16="http://schemas.microsoft.com/office/drawing/2014/main" id="{6D65E0D9-C5C6-451A-971E-0A714D0A43F4}"/>
              </a:ext>
            </a:extLst>
          </p:cNvPr>
          <p:cNvSpPr/>
          <p:nvPr/>
        </p:nvSpPr>
        <p:spPr bwMode="auto">
          <a:xfrm>
            <a:off x="4006879"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3" action="ppaction://hlinksldjump"/>
            <a:extLst>
              <a:ext uri="{FF2B5EF4-FFF2-40B4-BE49-F238E27FC236}">
                <a16:creationId xmlns:a16="http://schemas.microsoft.com/office/drawing/2014/main" id="{1482ABFC-71BB-4CA8-A91A-0B9F387445A8}"/>
              </a:ext>
            </a:extLst>
          </p:cNvPr>
          <p:cNvSpPr/>
          <p:nvPr/>
        </p:nvSpPr>
        <p:spPr bwMode="auto">
          <a:xfrm>
            <a:off x="2543134"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4" action="ppaction://hlinksldjump"/>
            <a:extLst>
              <a:ext uri="{FF2B5EF4-FFF2-40B4-BE49-F238E27FC236}">
                <a16:creationId xmlns:a16="http://schemas.microsoft.com/office/drawing/2014/main" id="{37D1D9BB-0BE9-4A2D-9894-AC8BF912EE7A}"/>
              </a:ext>
            </a:extLst>
          </p:cNvPr>
          <p:cNvSpPr/>
          <p:nvPr/>
        </p:nvSpPr>
        <p:spPr bwMode="auto">
          <a:xfrm>
            <a:off x="2543134"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5860326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F53AB95E-85FD-7043-A018-0CBCEB639124}"/>
              </a:ext>
            </a:extLst>
          </p:cNvPr>
          <p:cNvGrpSpPr/>
          <p:nvPr/>
        </p:nvGrpSpPr>
        <p:grpSpPr>
          <a:xfrm>
            <a:off x="1113554" y="1792200"/>
            <a:ext cx="3918387" cy="2309556"/>
            <a:chOff x="4572129" y="1865029"/>
            <a:chExt cx="3022438"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29" y="2537068"/>
              <a:ext cx="176414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6462942" y="1792200"/>
            <a:ext cx="3918387" cy="2309556"/>
            <a:chOff x="4572129" y="1865029"/>
            <a:chExt cx="3022438"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29" y="2537068"/>
              <a:ext cx="2485741"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wordpress-mariadb</a:t>
              </a:r>
              <a:r>
                <a:rPr lang="en-US" sz="2000" dirty="0">
                  <a:solidFill>
                    <a:schemeClr val="bg1"/>
                  </a:solidFill>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27017</a:t>
              </a:r>
            </a:p>
          </p:txBody>
        </p:sp>
      </p:gr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607119" y="5858557"/>
            <a:ext cx="25892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226011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02529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748548" y="5894043"/>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docker.io/</a:t>
              </a:r>
              <a:r>
                <a:rPr lang="en-US" sz="2000" dirty="0" err="1">
                  <a:solidFill>
                    <a:schemeClr val="bg1"/>
                  </a:solidFill>
                </a:rPr>
                <a:t>bitnami</a:t>
              </a:r>
              <a:r>
                <a:rPr lang="en-US" sz="2000" dirty="0">
                  <a:solidFill>
                    <a:schemeClr val="bg1"/>
                  </a:solidFill>
                </a:rPr>
                <a:t>/wordpress:5.1.0</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64318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chemeClr val="bg1"/>
                  </a:solidFill>
                </a:rPr>
                <a:t>wordpress</a:t>
              </a:r>
              <a:r>
                <a:rPr lang="en-US" sz="2400" dirty="0">
                  <a:solidFill>
                    <a:schemeClr val="bg1"/>
                  </a:solidFill>
                </a:rPr>
                <a:t> -web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3" y="3862731"/>
              <a:ext cx="3487680" cy="1920956"/>
              <a:chOff x="4572129" y="1865029"/>
              <a:chExt cx="3022438"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29"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wordpress-web-2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186432" y="2856488"/>
            <a:ext cx="4446681" cy="3187126"/>
            <a:chOff x="4572129" y="1865029"/>
            <a:chExt cx="3304755"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29" y="2537068"/>
              <a:ext cx="17236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chemeClr val="bg1"/>
                  </a:solidFill>
                </a:rPr>
                <a:t>wordpress</a:t>
              </a:r>
              <a:r>
                <a:rPr lang="en-US" sz="2000" dirty="0">
                  <a:solidFill>
                    <a:schemeClr val="bg1"/>
                  </a:solidFill>
                </a:rPr>
                <a:t>-web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46657" y="2881482"/>
              <a:ext cx="1830227" cy="59928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app=</a:t>
              </a:r>
              <a:r>
                <a:rPr lang="en-US" sz="2000" dirty="0" err="1">
                  <a:solidFill>
                    <a:schemeClr val="bg1"/>
                  </a:solidFill>
                </a:rPr>
                <a:t>wordpress</a:t>
              </a:r>
              <a:r>
                <a:rPr lang="en-US" sz="2000" dirty="0">
                  <a:solidFill>
                    <a:schemeClr val="bg1"/>
                  </a:solidFill>
                </a:rPr>
                <a:t>-web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42.159.236.71</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7304"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8379" y="360241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7304"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83536"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10957" y="448433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83536"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7995"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32040" y="3573523"/>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40327" y="4277320"/>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43335"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63981"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6299"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8296"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81865"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9726"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50919"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20892"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04604" y="465536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8138"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836"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6414"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F88D7D98-2C09-4006-95A3-86A13A32DEFA}"/>
              </a:ext>
            </a:extLst>
          </p:cNvPr>
          <p:cNvSpPr/>
          <p:nvPr/>
        </p:nvSpPr>
        <p:spPr bwMode="auto">
          <a:xfrm>
            <a:off x="7767994"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D80E115A-6376-4F37-A574-363E234B7F11}"/>
              </a:ext>
            </a:extLst>
          </p:cNvPr>
          <p:cNvSpPr/>
          <p:nvPr/>
        </p:nvSpPr>
        <p:spPr bwMode="auto">
          <a:xfrm>
            <a:off x="6283145"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78268000-00F7-45D7-A0A4-14BA431293E5}"/>
              </a:ext>
            </a:extLst>
          </p:cNvPr>
          <p:cNvSpPr/>
          <p:nvPr/>
        </p:nvSpPr>
        <p:spPr bwMode="auto">
          <a:xfrm>
            <a:off x="6284073"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FED64575-8A09-4C87-A316-C177AB28C0EE}"/>
              </a:ext>
            </a:extLst>
          </p:cNvPr>
          <p:cNvSpPr/>
          <p:nvPr/>
        </p:nvSpPr>
        <p:spPr bwMode="auto">
          <a:xfrm>
            <a:off x="4805554"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4A4A39B3-4664-4F95-94E4-6055BAE9949A}"/>
              </a:ext>
            </a:extLst>
          </p:cNvPr>
          <p:cNvSpPr/>
          <p:nvPr/>
        </p:nvSpPr>
        <p:spPr bwMode="auto">
          <a:xfrm>
            <a:off x="3341047"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C3198EC0-E622-4906-924D-C7AB33E50DBA}"/>
              </a:ext>
            </a:extLst>
          </p:cNvPr>
          <p:cNvSpPr/>
          <p:nvPr/>
        </p:nvSpPr>
        <p:spPr bwMode="auto">
          <a:xfrm>
            <a:off x="1877302"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C184F8F0-302C-4377-A276-FBF1A7FC2D5B}"/>
              </a:ext>
            </a:extLst>
          </p:cNvPr>
          <p:cNvSpPr/>
          <p:nvPr/>
        </p:nvSpPr>
        <p:spPr bwMode="auto">
          <a:xfrm>
            <a:off x="1877302"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6391776E-5E58-E24A-95BB-6EC108D3161D}"/>
              </a:ext>
            </a:extLst>
          </p:cNvPr>
          <p:cNvGrpSpPr/>
          <p:nvPr/>
        </p:nvGrpSpPr>
        <p:grpSpPr>
          <a:xfrm>
            <a:off x="4810957" y="2752624"/>
            <a:ext cx="1625340" cy="1401156"/>
            <a:chOff x="3749831" y="2781302"/>
            <a:chExt cx="1625340" cy="1401156"/>
          </a:xfrm>
        </p:grpSpPr>
        <p:sp>
          <p:nvSpPr>
            <p:cNvPr id="122" name="Hexagon 121">
              <a:extLst>
                <a:ext uri="{FF2B5EF4-FFF2-40B4-BE49-F238E27FC236}">
                  <a16:creationId xmlns:a16="http://schemas.microsoft.com/office/drawing/2014/main"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cxnSp>
        <p:nvCxnSpPr>
          <p:cNvPr id="99" name="Straight Arrow Connector 98">
            <a:extLst>
              <a:ext uri="{FF2B5EF4-FFF2-40B4-BE49-F238E27FC236}">
                <a16:creationId xmlns:a16="http://schemas.microsoft.com/office/drawing/2014/main" id="{0350D487-3B84-4E1B-A68E-1F3EFD95B63A}"/>
              </a:ext>
            </a:extLst>
          </p:cNvPr>
          <p:cNvCxnSpPr>
            <a:cxnSpLocks/>
            <a:stCxn id="268" idx="2"/>
            <a:endCxn id="257" idx="0"/>
          </p:cNvCxnSpPr>
          <p:nvPr/>
        </p:nvCxnSpPr>
        <p:spPr>
          <a:xfrm>
            <a:off x="5848653" y="4157835"/>
            <a:ext cx="2891367" cy="735655"/>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22227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0847C8CB-6C28-4C99-871A-2990F04EF8F2}"/>
              </a:ext>
            </a:extLst>
          </p:cNvPr>
          <p:cNvSpPr/>
          <p:nvPr/>
        </p:nvSpPr>
        <p:spPr bwMode="auto">
          <a:xfrm>
            <a:off x="500224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073992" y="270564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535067"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073992" y="442071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007645" y="268204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480224" y="182853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007645" y="441747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480224" y="35355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964683" y="268204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428728" y="350666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737015" y="421045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240023" y="514583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253504" y="327895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160669" y="506030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612987" y="249134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714984" y="421265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178553" y="340307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686414" y="296068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647607" y="460587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613163" y="285735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117580" y="371148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601292" y="458850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044826" y="204153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58524" y="369441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533102" y="289600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A4878F03-E27C-4A42-A2F9-285B38220264}"/>
              </a:ext>
            </a:extLst>
          </p:cNvPr>
          <p:cNvSpPr/>
          <p:nvPr/>
        </p:nvSpPr>
        <p:spPr bwMode="auto">
          <a:xfrm>
            <a:off x="7964682" y="26725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8522774D-0BF2-40EC-8C61-B85F55A7DFAD}"/>
              </a:ext>
            </a:extLst>
          </p:cNvPr>
          <p:cNvSpPr/>
          <p:nvPr/>
        </p:nvSpPr>
        <p:spPr bwMode="auto">
          <a:xfrm>
            <a:off x="6479833" y="18322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675669E6-6B40-4B04-8A0D-194FC0AF7ADC}"/>
              </a:ext>
            </a:extLst>
          </p:cNvPr>
          <p:cNvSpPr/>
          <p:nvPr/>
        </p:nvSpPr>
        <p:spPr bwMode="auto">
          <a:xfrm>
            <a:off x="6480761"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C9CBD09-B800-41ED-B434-61596E4E9358}"/>
              </a:ext>
            </a:extLst>
          </p:cNvPr>
          <p:cNvSpPr/>
          <p:nvPr/>
        </p:nvSpPr>
        <p:spPr bwMode="auto">
          <a:xfrm>
            <a:off x="5002242"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992FD3E4-4205-4365-8BE6-F0122B292860}"/>
              </a:ext>
            </a:extLst>
          </p:cNvPr>
          <p:cNvSpPr/>
          <p:nvPr/>
        </p:nvSpPr>
        <p:spPr bwMode="auto">
          <a:xfrm>
            <a:off x="3537735" y="35360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CFB787A6-AA70-4CC9-B552-8D995C2F0712}"/>
              </a:ext>
            </a:extLst>
          </p:cNvPr>
          <p:cNvSpPr/>
          <p:nvPr/>
        </p:nvSpPr>
        <p:spPr bwMode="auto">
          <a:xfrm>
            <a:off x="2073990" y="44211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94F2154-DBB3-4897-A403-E1A6D780CDCB}"/>
              </a:ext>
            </a:extLst>
          </p:cNvPr>
          <p:cNvSpPr/>
          <p:nvPr/>
        </p:nvSpPr>
        <p:spPr bwMode="auto">
          <a:xfrm>
            <a:off x="2073990" y="270936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AKS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202815"/>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05354" y="282479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66429"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05354" y="453985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11586" y="19476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39007" y="45366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11586" y="365469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96045" y="280118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60090" y="3625805"/>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Containers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68377" y="4329602"/>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71385" y="5264981"/>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4992031" y="5179453"/>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44349" y="2610487"/>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46346" y="4331797"/>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09915" y="3522223"/>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17776" y="3079833"/>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478969" y="4725021"/>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3948942" y="3830631"/>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32654" y="4707650"/>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76188" y="2160679"/>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9886" y="3813554"/>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64464" y="3015145"/>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92B54FA5-1DFA-4FB2-AD81-7EC3153E74C1}"/>
              </a:ext>
            </a:extLst>
          </p:cNvPr>
          <p:cNvSpPr/>
          <p:nvPr/>
        </p:nvSpPr>
        <p:spPr bwMode="auto">
          <a:xfrm>
            <a:off x="7796044" y="27916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35BC8BB2-B61F-4DF6-8A96-EF92717CC2E0}"/>
              </a:ext>
            </a:extLst>
          </p:cNvPr>
          <p:cNvSpPr/>
          <p:nvPr/>
        </p:nvSpPr>
        <p:spPr bwMode="auto">
          <a:xfrm>
            <a:off x="6311195" y="19513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8DF2C30D-2CDA-417A-9DD2-8218EA7AE13F}"/>
              </a:ext>
            </a:extLst>
          </p:cNvPr>
          <p:cNvSpPr/>
          <p:nvPr/>
        </p:nvSpPr>
        <p:spPr bwMode="auto">
          <a:xfrm>
            <a:off x="6312123"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85BE0831-6C9E-4D2D-9A22-D73CBE7CB9DC}"/>
              </a:ext>
            </a:extLst>
          </p:cNvPr>
          <p:cNvSpPr/>
          <p:nvPr/>
        </p:nvSpPr>
        <p:spPr bwMode="auto">
          <a:xfrm>
            <a:off x="4833604"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2292927E-6E2B-4C66-875D-A94B4E611B8F}"/>
              </a:ext>
            </a:extLst>
          </p:cNvPr>
          <p:cNvSpPr/>
          <p:nvPr/>
        </p:nvSpPr>
        <p:spPr bwMode="auto">
          <a:xfrm>
            <a:off x="3369097" y="36551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4941560A-BB4E-4A90-AE85-9A056E702205}"/>
              </a:ext>
            </a:extLst>
          </p:cNvPr>
          <p:cNvSpPr/>
          <p:nvPr/>
        </p:nvSpPr>
        <p:spPr bwMode="auto">
          <a:xfrm>
            <a:off x="1905352" y="45403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DCB349F-89DF-4362-86BF-0303B42AEE64}"/>
              </a:ext>
            </a:extLst>
          </p:cNvPr>
          <p:cNvSpPr/>
          <p:nvPr/>
        </p:nvSpPr>
        <p:spPr bwMode="auto">
          <a:xfrm>
            <a:off x="1905352" y="28285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29CD8DFD-B429-9A44-AFD7-B3924AC526F5}"/>
              </a:ext>
            </a:extLst>
          </p:cNvPr>
          <p:cNvGrpSpPr/>
          <p:nvPr/>
        </p:nvGrpSpPr>
        <p:grpSpPr>
          <a:xfrm>
            <a:off x="4839007" y="2804906"/>
            <a:ext cx="1625340" cy="1401156"/>
            <a:chOff x="3749831" y="2781302"/>
            <a:chExt cx="1625340" cy="1401156"/>
          </a:xfrm>
        </p:grpSpPr>
        <p:sp>
          <p:nvSpPr>
            <p:cNvPr id="124" name="Hexagon 123">
              <a:extLst>
                <a:ext uri="{FF2B5EF4-FFF2-40B4-BE49-F238E27FC236}">
                  <a16:creationId xmlns:a16="http://schemas.microsoft.com/office/drawing/2014/main" id="{FB852D88-979E-AA45-B1E3-11D0FC8F30B9}"/>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5" name="Rectangle 124">
              <a:extLst>
                <a:ext uri="{FF2B5EF4-FFF2-40B4-BE49-F238E27FC236}">
                  <a16:creationId xmlns:a16="http://schemas.microsoft.com/office/drawing/2014/main" id="{50CEFF81-87E5-0747-A7CF-487CC9090D90}"/>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6" name="Group 125">
              <a:extLst>
                <a:ext uri="{FF2B5EF4-FFF2-40B4-BE49-F238E27FC236}">
                  <a16:creationId xmlns:a16="http://schemas.microsoft.com/office/drawing/2014/main" id="{A17D200D-B122-A442-A9DB-29FFC9F81F03}"/>
                </a:ext>
              </a:extLst>
            </p:cNvPr>
            <p:cNvGrpSpPr/>
            <p:nvPr/>
          </p:nvGrpSpPr>
          <p:grpSpPr>
            <a:xfrm>
              <a:off x="4355349" y="2956612"/>
              <a:ext cx="414302" cy="399882"/>
              <a:chOff x="2087023" y="3063002"/>
              <a:chExt cx="1012508" cy="977265"/>
            </a:xfrm>
          </p:grpSpPr>
          <p:sp>
            <p:nvSpPr>
              <p:cNvPr id="127" name="Freeform: Shape 33">
                <a:extLst>
                  <a:ext uri="{FF2B5EF4-FFF2-40B4-BE49-F238E27FC236}">
                    <a16:creationId xmlns:a16="http://schemas.microsoft.com/office/drawing/2014/main" id="{30893FA3-C187-9747-B40E-C17A318BDA24}"/>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4">
                <a:extLst>
                  <a:ext uri="{FF2B5EF4-FFF2-40B4-BE49-F238E27FC236}">
                    <a16:creationId xmlns:a16="http://schemas.microsoft.com/office/drawing/2014/main" id="{2F61EEC3-A5F7-5049-8D4C-DDF5EFAF14C2}"/>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5">
                <a:extLst>
                  <a:ext uri="{FF2B5EF4-FFF2-40B4-BE49-F238E27FC236}">
                    <a16:creationId xmlns:a16="http://schemas.microsoft.com/office/drawing/2014/main" id="{F1D91DDD-E2BF-3D4A-A41B-FB82E85E5C4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6">
                <a:extLst>
                  <a:ext uri="{FF2B5EF4-FFF2-40B4-BE49-F238E27FC236}">
                    <a16:creationId xmlns:a16="http://schemas.microsoft.com/office/drawing/2014/main" id="{B71CBF47-B171-9543-81DD-A956AE572152}"/>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37">
                <a:extLst>
                  <a:ext uri="{FF2B5EF4-FFF2-40B4-BE49-F238E27FC236}">
                    <a16:creationId xmlns:a16="http://schemas.microsoft.com/office/drawing/2014/main" id="{EDFB0C1F-E0C1-3843-811E-E8686F9C2DBC}"/>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38">
                <a:extLst>
                  <a:ext uri="{FF2B5EF4-FFF2-40B4-BE49-F238E27FC236}">
                    <a16:creationId xmlns:a16="http://schemas.microsoft.com/office/drawing/2014/main" id="{DFBB47CE-EE65-1C4D-8039-52E9A0DAC22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1">
                <a:extLst>
                  <a:ext uri="{FF2B5EF4-FFF2-40B4-BE49-F238E27FC236}">
                    <a16:creationId xmlns:a16="http://schemas.microsoft.com/office/drawing/2014/main" id="{BAB6E144-BE91-594F-B349-B0AADC359A0F}"/>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2">
                <a:extLst>
                  <a:ext uri="{FF2B5EF4-FFF2-40B4-BE49-F238E27FC236}">
                    <a16:creationId xmlns:a16="http://schemas.microsoft.com/office/drawing/2014/main" id="{4FFA9D87-7253-934D-9889-4B5C6BFF8A3A}"/>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3">
                <a:extLst>
                  <a:ext uri="{FF2B5EF4-FFF2-40B4-BE49-F238E27FC236}">
                    <a16:creationId xmlns:a16="http://schemas.microsoft.com/office/drawing/2014/main" id="{F6BC5DF2-4542-D24D-BE0E-1F593B40A5B2}"/>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4">
                <a:extLst>
                  <a:ext uri="{FF2B5EF4-FFF2-40B4-BE49-F238E27FC236}">
                    <a16:creationId xmlns:a16="http://schemas.microsoft.com/office/drawing/2014/main" id="{06FF8063-61C6-6345-9915-86AF796875A3}"/>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5">
                <a:extLst>
                  <a:ext uri="{FF2B5EF4-FFF2-40B4-BE49-F238E27FC236}">
                    <a16:creationId xmlns:a16="http://schemas.microsoft.com/office/drawing/2014/main" id="{3A8645BA-01D5-A344-A4CF-1D3FC0870A24}"/>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6">
                <a:extLst>
                  <a:ext uri="{FF2B5EF4-FFF2-40B4-BE49-F238E27FC236}">
                    <a16:creationId xmlns:a16="http://schemas.microsoft.com/office/drawing/2014/main" id="{490E5E5E-0043-F34C-9DC3-5595700E923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7">
                <a:extLst>
                  <a:ext uri="{FF2B5EF4-FFF2-40B4-BE49-F238E27FC236}">
                    <a16:creationId xmlns:a16="http://schemas.microsoft.com/office/drawing/2014/main" id="{5ADB3328-F31E-0445-A2EB-3034F610F062}"/>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48">
                <a:extLst>
                  <a:ext uri="{FF2B5EF4-FFF2-40B4-BE49-F238E27FC236}">
                    <a16:creationId xmlns:a16="http://schemas.microsoft.com/office/drawing/2014/main" id="{70CB5C1B-F89D-3741-AEED-F473A1DE464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49">
                <a:extLst>
                  <a:ext uri="{FF2B5EF4-FFF2-40B4-BE49-F238E27FC236}">
                    <a16:creationId xmlns:a16="http://schemas.microsoft.com/office/drawing/2014/main" id="{83E3E937-23CF-1D40-B90F-2EC28A7E90F7}"/>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0">
                <a:extLst>
                  <a:ext uri="{FF2B5EF4-FFF2-40B4-BE49-F238E27FC236}">
                    <a16:creationId xmlns:a16="http://schemas.microsoft.com/office/drawing/2014/main" id="{973463B7-DF08-654B-ADA6-32531962F9A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1">
                <a:extLst>
                  <a:ext uri="{FF2B5EF4-FFF2-40B4-BE49-F238E27FC236}">
                    <a16:creationId xmlns:a16="http://schemas.microsoft.com/office/drawing/2014/main" id="{D1AD72FF-15F0-FE41-943D-849C40E8CFD8}"/>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2">
                <a:extLst>
                  <a:ext uri="{FF2B5EF4-FFF2-40B4-BE49-F238E27FC236}">
                    <a16:creationId xmlns:a16="http://schemas.microsoft.com/office/drawing/2014/main" id="{89B3B354-FF62-E14F-82ED-892C5E1D06B3}"/>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3">
                <a:extLst>
                  <a:ext uri="{FF2B5EF4-FFF2-40B4-BE49-F238E27FC236}">
                    <a16:creationId xmlns:a16="http://schemas.microsoft.com/office/drawing/2014/main" id="{A81D4BBD-40BD-6542-9FEC-2A61E56CE50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6" name="Freeform: Shape 54">
                <a:extLst>
                  <a:ext uri="{FF2B5EF4-FFF2-40B4-BE49-F238E27FC236}">
                    <a16:creationId xmlns:a16="http://schemas.microsoft.com/office/drawing/2014/main" id="{4D3604C2-E34A-1844-BA8A-B0ED3A031FD1}"/>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7" name="Freeform: Shape 55">
                <a:extLst>
                  <a:ext uri="{FF2B5EF4-FFF2-40B4-BE49-F238E27FC236}">
                    <a16:creationId xmlns:a16="http://schemas.microsoft.com/office/drawing/2014/main" id="{D4FC55BA-5A4E-904A-9441-BB030BE263F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738428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v1.12.4</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v1.12.4</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12</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.5</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1.12.5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12.5</a:t>
            </a:r>
            <a:endPar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18982" y="1649453"/>
            <a:ext cx="573162" cy="508369"/>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50744" y="5449176"/>
            <a:ext cx="610269" cy="540751"/>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689250" y="2921163"/>
            <a:ext cx="647376" cy="513072"/>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11"/>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hlinkClick r:id="rId3" action="ppaction://hlinksldjump"/>
            <a:extLst>
              <a:ext uri="{FF2B5EF4-FFF2-40B4-BE49-F238E27FC236}">
                <a16:creationId xmlns:a16="http://schemas.microsoft.com/office/drawing/2014/main" id="{241F62A8-C8CE-4062-9A3A-18A1C67B0ADD}"/>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AKS Engine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1090774"/>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Customized Kubernetes on Azure</a:t>
            </a:r>
          </a:p>
          <a:p>
            <a:pPr algn="ctr" defTabSz="914367">
              <a:spcAft>
                <a:spcPts val="588"/>
              </a:spcAft>
            </a:pPr>
            <a:r>
              <a:rPr lang="en-US" sz="2353" dirty="0">
                <a:solidFill>
                  <a:srgbClr val="0072C6"/>
                </a:solidFill>
                <a:cs typeface="Segoe UI Semibold" panose="020B0702040204020203" pitchFamily="34" charset="0"/>
              </a:rPr>
              <a:t>(</a:t>
            </a:r>
            <a:r>
              <a:rPr lang="en-US" sz="2353" dirty="0">
                <a:solidFill>
                  <a:srgbClr val="0072C6"/>
                </a:solidFill>
                <a:cs typeface="Segoe UI Semibold" panose="020B0702040204020203" pitchFamily="34" charset="0"/>
                <a:hlinkClick r:id="rId4"/>
              </a:rPr>
              <a:t>https://github.com/Azure/aks-engine</a:t>
            </a:r>
            <a:r>
              <a:rPr lang="en-US" sz="2353" dirty="0">
                <a:solidFill>
                  <a:srgbClr val="0072C6"/>
                </a:solidFill>
                <a:cs typeface="Segoe UI Semibold" panose="020B0702040204020203" pitchFamily="34" charset="0"/>
              </a:rPr>
              <a:t>)</a:t>
            </a:r>
            <a:endParaRPr lang="en-US" sz="2353" dirty="0">
              <a:solidFill>
                <a:srgbClr val="0072C6"/>
              </a:solidFill>
              <a:latin typeface="Segoe UI"/>
              <a:cs typeface="Segoe UI Semibold" panose="020B0702040204020203" pitchFamily="34" charset="0"/>
            </a:endParaRP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Available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28025"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proving ground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6382" y="2458848"/>
            <a:ext cx="2535463" cy="1671101"/>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71839" y="376707"/>
            <a:ext cx="547979" cy="528905"/>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2023" y="2236199"/>
            <a:ext cx="2419607" cy="2116398"/>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8483" y="2274583"/>
            <a:ext cx="2801923" cy="2039632"/>
          </a:xfrm>
          <a:prstGeom prst="rect">
            <a:avLst/>
          </a:prstGeom>
        </p:spPr>
      </p:pic>
      <p:sp>
        <p:nvSpPr>
          <p:cNvPr id="116" name="Rectangle 115">
            <a:hlinkClick r:id="rId13" action="ppaction://hlinksldjump"/>
            <a:extLst>
              <a:ext uri="{FF2B5EF4-FFF2-40B4-BE49-F238E27FC236}">
                <a16:creationId xmlns:a16="http://schemas.microsoft.com/office/drawing/2014/main" id="{D4D6E3B2-14C2-4F11-8FB9-C4F2AA7F7E5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14" action="ppaction://hlinksldjump"/>
            <a:extLst>
              <a:ext uri="{FF2B5EF4-FFF2-40B4-BE49-F238E27FC236}">
                <a16:creationId xmlns:a16="http://schemas.microsoft.com/office/drawing/2014/main" id="{1430B273-75CA-4AE7-B12C-36310DFAE90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hlinkClick r:id="rId15" action="ppaction://hlinksldjump"/>
            <a:extLst>
              <a:ext uri="{FF2B5EF4-FFF2-40B4-BE49-F238E27FC236}">
                <a16:creationId xmlns:a16="http://schemas.microsoft.com/office/drawing/2014/main" id="{83409696-9DFF-486E-91EA-9C119D5BC35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Rectangle 118">
            <a:hlinkClick r:id="rId16" action="ppaction://hlinksldjump"/>
            <a:extLst>
              <a:ext uri="{FF2B5EF4-FFF2-40B4-BE49-F238E27FC236}">
                <a16:creationId xmlns:a16="http://schemas.microsoft.com/office/drawing/2014/main" id="{C815D5B8-5176-4F0D-B2AF-0DBB0944089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254817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306723" y="27725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767798"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306723" y="448757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712955" y="189539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240376" y="448433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712955" y="360241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197414" y="274890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661459" y="357352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969746" y="427732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472754" y="521269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id="{9A407A78-F806-4448-9C8D-9F1FEA12A507}"/>
              </a:ext>
            </a:extLst>
          </p:cNvPr>
          <p:cNvSpPr/>
          <p:nvPr/>
        </p:nvSpPr>
        <p:spPr>
          <a:xfrm>
            <a:off x="5393400" y="512717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845718" y="255820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947715" y="427951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411284" y="346994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919145" y="3027551"/>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2880338" y="4672739"/>
            <a:ext cx="478110" cy="478110"/>
          </a:xfrm>
          <a:prstGeom prst="rect">
            <a:avLst/>
          </a:prstGeom>
        </p:spPr>
      </p:pic>
      <p:grpSp>
        <p:nvGrpSpPr>
          <p:cNvPr id="2" name="Group 1">
            <a:extLst>
              <a:ext uri="{FF2B5EF4-FFF2-40B4-BE49-F238E27FC236}">
                <a16:creationId xmlns:a16="http://schemas.microsoft.com/office/drawing/2014/main" id="{2DAE17AC-B6B1-45FC-A02D-D725131FB312}"/>
              </a:ext>
            </a:extLst>
          </p:cNvPr>
          <p:cNvGrpSpPr/>
          <p:nvPr/>
        </p:nvGrpSpPr>
        <p:grpSpPr>
          <a:xfrm>
            <a:off x="4350311" y="3778349"/>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834023" y="4655368"/>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277557" y="2108397"/>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1255" y="3761272"/>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765833" y="296286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7" action="ppaction://hlinksldjump"/>
            <a:extLst>
              <a:ext uri="{FF2B5EF4-FFF2-40B4-BE49-F238E27FC236}">
                <a16:creationId xmlns:a16="http://schemas.microsoft.com/office/drawing/2014/main" id="{3D9D7919-338F-409D-9B20-CA9DE5784066}"/>
              </a:ext>
            </a:extLst>
          </p:cNvPr>
          <p:cNvSpPr/>
          <p:nvPr/>
        </p:nvSpPr>
        <p:spPr bwMode="auto">
          <a:xfrm>
            <a:off x="8197413" y="273936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8" action="ppaction://hlinksldjump"/>
            <a:extLst>
              <a:ext uri="{FF2B5EF4-FFF2-40B4-BE49-F238E27FC236}">
                <a16:creationId xmlns:a16="http://schemas.microsoft.com/office/drawing/2014/main" id="{949B17E7-44A8-4509-86F7-F11AB5DCAF44}"/>
              </a:ext>
            </a:extLst>
          </p:cNvPr>
          <p:cNvSpPr/>
          <p:nvPr/>
        </p:nvSpPr>
        <p:spPr bwMode="auto">
          <a:xfrm>
            <a:off x="6712564" y="18991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9" action="ppaction://hlinksldjump"/>
            <a:extLst>
              <a:ext uri="{FF2B5EF4-FFF2-40B4-BE49-F238E27FC236}">
                <a16:creationId xmlns:a16="http://schemas.microsoft.com/office/drawing/2014/main" id="{B5BB6702-CF53-4487-810E-37F9D04F9B98}"/>
              </a:ext>
            </a:extLst>
          </p:cNvPr>
          <p:cNvSpPr/>
          <p:nvPr/>
        </p:nvSpPr>
        <p:spPr bwMode="auto">
          <a:xfrm>
            <a:off x="6713492"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0" action="ppaction://hlinksldjump"/>
            <a:extLst>
              <a:ext uri="{FF2B5EF4-FFF2-40B4-BE49-F238E27FC236}">
                <a16:creationId xmlns:a16="http://schemas.microsoft.com/office/drawing/2014/main" id="{7BA584D4-D5CD-40EF-BA84-8DF9AC125E68}"/>
              </a:ext>
            </a:extLst>
          </p:cNvPr>
          <p:cNvSpPr/>
          <p:nvPr/>
        </p:nvSpPr>
        <p:spPr bwMode="auto">
          <a:xfrm>
            <a:off x="5234973"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1" action="ppaction://hlinksldjump"/>
            <a:extLst>
              <a:ext uri="{FF2B5EF4-FFF2-40B4-BE49-F238E27FC236}">
                <a16:creationId xmlns:a16="http://schemas.microsoft.com/office/drawing/2014/main" id="{D1A59676-8B05-4361-B709-EDBD96657911}"/>
              </a:ext>
            </a:extLst>
          </p:cNvPr>
          <p:cNvSpPr/>
          <p:nvPr/>
        </p:nvSpPr>
        <p:spPr bwMode="auto">
          <a:xfrm>
            <a:off x="3770466" y="360288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2" action="ppaction://hlinksldjump"/>
            <a:extLst>
              <a:ext uri="{FF2B5EF4-FFF2-40B4-BE49-F238E27FC236}">
                <a16:creationId xmlns:a16="http://schemas.microsoft.com/office/drawing/2014/main" id="{A9543B75-1088-4132-A6A8-7AA75C935280}"/>
              </a:ext>
            </a:extLst>
          </p:cNvPr>
          <p:cNvSpPr/>
          <p:nvPr/>
        </p:nvSpPr>
        <p:spPr bwMode="auto">
          <a:xfrm>
            <a:off x="2306721" y="44880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3" action="ppaction://hlinksldjump"/>
            <a:extLst>
              <a:ext uri="{FF2B5EF4-FFF2-40B4-BE49-F238E27FC236}">
                <a16:creationId xmlns:a16="http://schemas.microsoft.com/office/drawing/2014/main" id="{DBA40800-219F-4556-AEFB-C89707DF162E}"/>
              </a:ext>
            </a:extLst>
          </p:cNvPr>
          <p:cNvSpPr/>
          <p:nvPr/>
        </p:nvSpPr>
        <p:spPr bwMode="auto">
          <a:xfrm>
            <a:off x="2306721" y="277622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id="{FFD4E0C5-B82F-1C4F-917A-15435438595A}"/>
              </a:ext>
            </a:extLst>
          </p:cNvPr>
          <p:cNvGrpSpPr/>
          <p:nvPr/>
        </p:nvGrpSpPr>
        <p:grpSpPr>
          <a:xfrm>
            <a:off x="5240376" y="2752624"/>
            <a:ext cx="1625340" cy="1401156"/>
            <a:chOff x="3749831" y="2781302"/>
            <a:chExt cx="1625340" cy="1401156"/>
          </a:xfrm>
        </p:grpSpPr>
        <p:sp>
          <p:nvSpPr>
            <p:cNvPr id="122" name="Hexagon 121">
              <a:extLst>
                <a:ext uri="{FF2B5EF4-FFF2-40B4-BE49-F238E27FC236}">
                  <a16:creationId xmlns:a16="http://schemas.microsoft.com/office/drawing/2014/main"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430849" y="1257383"/>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fastest and simplest way to run a container on Azure</a:t>
            </a:r>
          </a:p>
        </p:txBody>
      </p:sp>
      <p:sp>
        <p:nvSpPr>
          <p:cNvPr id="47" name="TextBox 46">
            <a:extLst>
              <a:ext uri="{FF2B5EF4-FFF2-40B4-BE49-F238E27FC236}">
                <a16:creationId xmlns:a16="http://schemas.microsoft.com/office/drawing/2014/main"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b="1" dirty="0">
                <a:solidFill>
                  <a:srgbClr val="0072C6"/>
                </a:solidFill>
                <a:latin typeface="Consolas" charset="0"/>
              </a:rPr>
              <a:t>$</a:t>
            </a: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endParaRPr lang="en-US" sz="1765" dirty="0">
              <a:solidFill>
                <a:srgbClr val="0072C6"/>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6DCF-FEF5-4B13-A0C7-ADA017590FF9}"/>
              </a:ext>
            </a:extLst>
          </p:cNvPr>
          <p:cNvSpPr>
            <a:spLocks noGrp="1"/>
          </p:cNvSpPr>
          <p:nvPr>
            <p:ph type="title"/>
          </p:nvPr>
        </p:nvSpPr>
        <p:spPr>
          <a:xfrm>
            <a:off x="825102" y="79111"/>
            <a:ext cx="10515600" cy="1325563"/>
          </a:xfrm>
        </p:spPr>
        <p:txBody>
          <a:bodyPr/>
          <a:lstStyle/>
          <a:p>
            <a:r>
              <a:rPr lang="en-US" sz="4800" dirty="0">
                <a:solidFill>
                  <a:schemeClr val="accent6">
                    <a:lumMod val="50000"/>
                  </a:schemeClr>
                </a:solidFill>
                <a:latin typeface="Segoe UI Semibold" panose="020B0702040204020203" pitchFamily="34" charset="0"/>
              </a:rPr>
              <a:t>From</a:t>
            </a:r>
            <a:r>
              <a:rPr lang="en-US" sz="4800" dirty="0">
                <a:solidFill>
                  <a:schemeClr val="accent1"/>
                </a:solidFill>
                <a:latin typeface="Segoe UI Semibold" panose="020B0702040204020203" pitchFamily="34" charset="0"/>
              </a:rPr>
              <a:t> traditional app </a:t>
            </a:r>
            <a:r>
              <a:rPr lang="en-US" sz="4800" dirty="0">
                <a:solidFill>
                  <a:schemeClr val="accent6">
                    <a:lumMod val="50000"/>
                  </a:schemeClr>
                </a:solidFill>
                <a:latin typeface="Segoe UI Semibold" panose="020B0702040204020203" pitchFamily="34" charset="0"/>
              </a:rPr>
              <a:t>to</a:t>
            </a:r>
            <a:r>
              <a:rPr lang="en-US" sz="4800" dirty="0">
                <a:solidFill>
                  <a:schemeClr val="accent1"/>
                </a:solidFill>
                <a:latin typeface="Segoe UI Semibold" panose="020B0702040204020203" pitchFamily="34" charset="0"/>
              </a:rPr>
              <a:t> modern app</a:t>
            </a:r>
          </a:p>
        </p:txBody>
      </p:sp>
      <p:grpSp>
        <p:nvGrpSpPr>
          <p:cNvPr id="64" name="Group 63">
            <a:extLst>
              <a:ext uri="{FF2B5EF4-FFF2-40B4-BE49-F238E27FC236}">
                <a16:creationId xmlns:a16="http://schemas.microsoft.com/office/drawing/2014/main" id="{72DED584-6CB4-4975-BA20-122DE1330EF8}"/>
              </a:ext>
            </a:extLst>
          </p:cNvPr>
          <p:cNvGrpSpPr/>
          <p:nvPr/>
        </p:nvGrpSpPr>
        <p:grpSpPr>
          <a:xfrm>
            <a:off x="1356526" y="1344748"/>
            <a:ext cx="8789541" cy="4089224"/>
            <a:chOff x="628701" y="1916841"/>
            <a:chExt cx="8965790" cy="4171221"/>
          </a:xfrm>
        </p:grpSpPr>
        <p:grpSp>
          <p:nvGrpSpPr>
            <p:cNvPr id="59" name="Group 58">
              <a:extLst>
                <a:ext uri="{FF2B5EF4-FFF2-40B4-BE49-F238E27FC236}">
                  <a16:creationId xmlns:a16="http://schemas.microsoft.com/office/drawing/2014/main" id="{B19E8AEF-A361-4199-9B7C-C7D6552BEA15}"/>
                </a:ext>
              </a:extLst>
            </p:cNvPr>
            <p:cNvGrpSpPr/>
            <p:nvPr/>
          </p:nvGrpSpPr>
          <p:grpSpPr>
            <a:xfrm>
              <a:off x="628701" y="2308569"/>
              <a:ext cx="1321800" cy="3779493"/>
              <a:chOff x="628701" y="2308569"/>
              <a:chExt cx="1321800" cy="3779493"/>
            </a:xfrm>
          </p:grpSpPr>
          <p:sp>
            <p:nvSpPr>
              <p:cNvPr id="4" name="Shape 591">
                <a:extLst>
                  <a:ext uri="{FF2B5EF4-FFF2-40B4-BE49-F238E27FC236}">
                    <a16:creationId xmlns:a16="http://schemas.microsoft.com/office/drawing/2014/main" id="{507B31B3-B3BA-4A1C-85AE-2189E12800DC}"/>
                  </a:ext>
                </a:extLst>
              </p:cNvPr>
              <p:cNvSpPr txBox="1"/>
              <p:nvPr/>
            </p:nvSpPr>
            <p:spPr>
              <a:xfrm>
                <a:off x="628701" y="3868858"/>
                <a:ext cx="1321800"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a:latin typeface="Segoe UI" panose="020B0502040204020203" pitchFamily="34" charset="0"/>
                    <a:ea typeface="Quattrocento Sans"/>
                    <a:cs typeface="Segoe UI" panose="020B0502040204020203" pitchFamily="34" charset="0"/>
                    <a:sym typeface="Quattrocento Sans"/>
                  </a:rPr>
                  <a:t>Existing Application</a:t>
                </a:r>
              </a:p>
            </p:txBody>
          </p:sp>
          <p:grpSp>
            <p:nvGrpSpPr>
              <p:cNvPr id="57" name="Group 56">
                <a:extLst>
                  <a:ext uri="{FF2B5EF4-FFF2-40B4-BE49-F238E27FC236}">
                    <a16:creationId xmlns:a16="http://schemas.microsoft.com/office/drawing/2014/main" id="{6F3375E2-C4E9-4E71-9766-54903AFF4F87}"/>
                  </a:ext>
                </a:extLst>
              </p:cNvPr>
              <p:cNvGrpSpPr/>
              <p:nvPr/>
            </p:nvGrpSpPr>
            <p:grpSpPr>
              <a:xfrm>
                <a:off x="914801" y="2308569"/>
                <a:ext cx="749601" cy="1205472"/>
                <a:chOff x="914775" y="2308569"/>
                <a:chExt cx="749601" cy="1205472"/>
              </a:xfrm>
            </p:grpSpPr>
            <p:sp>
              <p:nvSpPr>
                <p:cNvPr id="9" name="Shape 607">
                  <a:extLst>
                    <a:ext uri="{FF2B5EF4-FFF2-40B4-BE49-F238E27FC236}">
                      <a16:creationId xmlns:a16="http://schemas.microsoft.com/office/drawing/2014/main" id="{2F82DBDA-20FC-4A45-A2E1-44E674FA4CB0}"/>
                    </a:ext>
                  </a:extLst>
                </p:cNvPr>
                <p:cNvSpPr/>
                <p:nvPr/>
              </p:nvSpPr>
              <p:spPr>
                <a:xfrm>
                  <a:off x="914775" y="2628874"/>
                  <a:ext cx="749601" cy="885167"/>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solidFill>
                  <a:srgbClr val="0072C6"/>
                </a:solid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10" name="Shape 608">
                  <a:extLst>
                    <a:ext uri="{FF2B5EF4-FFF2-40B4-BE49-F238E27FC236}">
                      <a16:creationId xmlns:a16="http://schemas.microsoft.com/office/drawing/2014/main" id="{56B5F653-FC9B-421C-8EA0-351C43CE818B}"/>
                    </a:ext>
                  </a:extLst>
                </p:cNvPr>
                <p:cNvSpPr/>
                <p:nvPr/>
              </p:nvSpPr>
              <p:spPr>
                <a:xfrm>
                  <a:off x="914775" y="2308569"/>
                  <a:ext cx="749601" cy="279447"/>
                </a:xfrm>
                <a:prstGeom prst="roundRect">
                  <a:avLst>
                    <a:gd name="adj" fmla="val 6752"/>
                  </a:avLst>
                </a:prstGeom>
                <a:solidFill>
                  <a:srgbClr val="0072C6"/>
                </a:solidFill>
                <a:ln>
                  <a:noFill/>
                </a:ln>
              </p:spPr>
              <p:txBody>
                <a:bodyPr lIns="89621" tIns="89621" rIns="89621" bIns="89621" anchor="ctr" anchorCtr="0">
                  <a:noAutofit/>
                </a:bodyPr>
                <a:lstStyle/>
                <a:p>
                  <a:pPr algn="ctr" defTabSz="914367">
                    <a:buClr>
                      <a:srgbClr val="FFFFFF"/>
                    </a:buClr>
                    <a:buSzPct val="25000"/>
                    <a:defRPr/>
                  </a:pPr>
                  <a:r>
                    <a:rPr lang="en" sz="1600" kern="0" dirty="0">
                      <a:latin typeface="Arial"/>
                      <a:ea typeface="Arial"/>
                      <a:cs typeface="Arial"/>
                      <a:sym typeface="Arial"/>
                    </a:rPr>
                    <a:t>APP</a:t>
                  </a:r>
                </a:p>
              </p:txBody>
            </p:sp>
          </p:grpSp>
        </p:grpSp>
        <p:grpSp>
          <p:nvGrpSpPr>
            <p:cNvPr id="63" name="Group 62">
              <a:extLst>
                <a:ext uri="{FF2B5EF4-FFF2-40B4-BE49-F238E27FC236}">
                  <a16:creationId xmlns:a16="http://schemas.microsoft.com/office/drawing/2014/main" id="{6FB854D7-C64E-446C-8C8A-CE2F6FD81B27}"/>
                </a:ext>
              </a:extLst>
            </p:cNvPr>
            <p:cNvGrpSpPr/>
            <p:nvPr/>
          </p:nvGrpSpPr>
          <p:grpSpPr>
            <a:xfrm>
              <a:off x="7804350" y="2413747"/>
              <a:ext cx="1790141" cy="3615271"/>
              <a:chOff x="7804350" y="2413747"/>
              <a:chExt cx="1790141" cy="3615271"/>
            </a:xfrm>
          </p:grpSpPr>
          <p:sp>
            <p:nvSpPr>
              <p:cNvPr id="6" name="Shape 594">
                <a:extLst>
                  <a:ext uri="{FF2B5EF4-FFF2-40B4-BE49-F238E27FC236}">
                    <a16:creationId xmlns:a16="http://schemas.microsoft.com/office/drawing/2014/main" id="{83D40CF3-FEAA-473F-AFBC-94E5BEB20821}"/>
                  </a:ext>
                </a:extLst>
              </p:cNvPr>
              <p:cNvSpPr txBox="1"/>
              <p:nvPr/>
            </p:nvSpPr>
            <p:spPr>
              <a:xfrm>
                <a:off x="7804350" y="3809814"/>
                <a:ext cx="1790141"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a:t>
                </a:r>
                <a:br>
                  <a:rPr lang="en" sz="1568" b="1" dirty="0">
                    <a:latin typeface="Segoe UI" panose="020B0502040204020203" pitchFamily="34" charset="0"/>
                    <a:ea typeface="Quattrocento Sans"/>
                    <a:cs typeface="Segoe UI" panose="020B0502040204020203" pitchFamily="34" charset="0"/>
                    <a:sym typeface="Quattrocento Sans"/>
                  </a:rPr>
                </a:br>
                <a:r>
                  <a:rPr lang="en" sz="1568" b="1" dirty="0" err="1">
                    <a:latin typeface="Segoe UI" panose="020B0502040204020203" pitchFamily="34" charset="0"/>
                    <a:ea typeface="Quattrocento Sans"/>
                    <a:cs typeface="Segoe UI" panose="020B0502040204020203" pitchFamily="34" charset="0"/>
                    <a:sym typeface="Quattrocento Sans"/>
                  </a:rPr>
                  <a:t>Microservices</a:t>
                </a: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endParaRPr lang="en"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 sz="1568" dirty="0">
                    <a:latin typeface="Segoe UI" panose="020B0502040204020203" pitchFamily="34" charset="0"/>
                    <a:ea typeface="Quattrocento Sans"/>
                    <a:cs typeface="Segoe UI" panose="020B0502040204020203" pitchFamily="34" charset="0"/>
                    <a:sym typeface="Quattrocento Sans"/>
                  </a:rPr>
                  <a:t>Add new services </a:t>
                </a:r>
                <a:r>
                  <a:rPr lang="en" sz="1568" spc="-39" dirty="0">
                    <a:latin typeface="Segoe UI" panose="020B0502040204020203" pitchFamily="34" charset="0"/>
                    <a:ea typeface="Quattrocento Sans"/>
                    <a:cs typeface="Segoe UI" panose="020B0502040204020203" pitchFamily="34" charset="0"/>
                    <a:sym typeface="Quattrocento Sans"/>
                  </a:rPr>
                  <a:t>or start peeling off</a:t>
                </a:r>
                <a:r>
                  <a:rPr lang="en" sz="1568" dirty="0">
                    <a:latin typeface="Segoe UI" panose="020B0502040204020203" pitchFamily="34" charset="0"/>
                    <a:ea typeface="Quattrocento Sans"/>
                    <a:cs typeface="Segoe UI" panose="020B0502040204020203" pitchFamily="34" charset="0"/>
                    <a:sym typeface="Quattrocento Sans"/>
                  </a:rPr>
                  <a:t> </a:t>
                </a:r>
                <a:r>
                  <a:rPr lang="en" sz="1568" spc="69" dirty="0">
                    <a:latin typeface="Segoe UI" panose="020B0502040204020203" pitchFamily="34" charset="0"/>
                    <a:ea typeface="Quattrocento Sans"/>
                    <a:cs typeface="Segoe UI" panose="020B0502040204020203" pitchFamily="34" charset="0"/>
                    <a:sym typeface="Quattrocento Sans"/>
                  </a:rPr>
                  <a:t>services from </a:t>
                </a:r>
                <a:r>
                  <a:rPr lang="en" sz="1568" dirty="0">
                    <a:latin typeface="Segoe UI" panose="020B0502040204020203" pitchFamily="34" charset="0"/>
                    <a:ea typeface="Quattrocento Sans"/>
                    <a:cs typeface="Segoe UI" panose="020B0502040204020203" pitchFamily="34" charset="0"/>
                    <a:sym typeface="Quattrocento Sans"/>
                  </a:rPr>
                  <a:t>monolith</a:t>
                </a:r>
                <a:r>
                  <a:rPr lang="en-US" sz="1568" dirty="0" err="1">
                    <a:latin typeface="Segoe UI" panose="020B0502040204020203" pitchFamily="34" charset="0"/>
                    <a:ea typeface="Quattrocento Sans"/>
                    <a:cs typeface="Segoe UI" panose="020B0502040204020203" pitchFamily="34" charset="0"/>
                    <a:sym typeface="Quattrocento Sans"/>
                  </a:rPr>
                  <a:t>ic</a:t>
                </a:r>
                <a:r>
                  <a:rPr lang="en" sz="1568" dirty="0">
                    <a:latin typeface="Segoe UI" panose="020B0502040204020203" pitchFamily="34" charset="0"/>
                    <a:ea typeface="Quattrocento Sans"/>
                    <a:cs typeface="Segoe UI" panose="020B0502040204020203" pitchFamily="34" charset="0"/>
                    <a:sym typeface="Quattrocento Sans"/>
                  </a:rPr>
                  <a:t> code.</a:t>
                </a:r>
              </a:p>
            </p:txBody>
          </p:sp>
          <p:grpSp>
            <p:nvGrpSpPr>
              <p:cNvPr id="11" name="Shape 609">
                <a:extLst>
                  <a:ext uri="{FF2B5EF4-FFF2-40B4-BE49-F238E27FC236}">
                    <a16:creationId xmlns:a16="http://schemas.microsoft.com/office/drawing/2014/main" id="{A0218C6B-472E-4E50-8B09-13F057FB6E64}"/>
                  </a:ext>
                </a:extLst>
              </p:cNvPr>
              <p:cNvGrpSpPr/>
              <p:nvPr/>
            </p:nvGrpSpPr>
            <p:grpSpPr>
              <a:xfrm>
                <a:off x="8083059" y="2413747"/>
                <a:ext cx="1299294" cy="973006"/>
                <a:chOff x="2415252" y="1521441"/>
                <a:chExt cx="1543039" cy="1155352"/>
              </a:xfrm>
            </p:grpSpPr>
            <p:cxnSp>
              <p:nvCxnSpPr>
                <p:cNvPr id="12" name="Shape 610">
                  <a:extLst>
                    <a:ext uri="{FF2B5EF4-FFF2-40B4-BE49-F238E27FC236}">
                      <a16:creationId xmlns:a16="http://schemas.microsoft.com/office/drawing/2014/main" id="{7229D9FD-E54F-42BF-A6E3-C6B0EB4EE685}"/>
                    </a:ext>
                  </a:extLst>
                </p:cNvPr>
                <p:cNvCxnSpPr/>
                <p:nvPr/>
              </p:nvCxnSpPr>
              <p:spPr>
                <a:xfrm rot="10800000" flipH="1">
                  <a:off x="3169327" y="1810081"/>
                  <a:ext cx="207900" cy="168000"/>
                </a:xfrm>
                <a:prstGeom prst="straightConnector1">
                  <a:avLst/>
                </a:prstGeom>
                <a:noFill/>
                <a:ln w="28575" cap="flat" cmpd="sng">
                  <a:solidFill>
                    <a:srgbClr val="0072C6"/>
                  </a:solidFill>
                  <a:prstDash val="dot"/>
                  <a:miter/>
                  <a:headEnd type="none" w="med" len="med"/>
                  <a:tailEnd type="none" w="med" len="med"/>
                </a:ln>
              </p:spPr>
            </p:cxnSp>
            <p:cxnSp>
              <p:nvCxnSpPr>
                <p:cNvPr id="13" name="Shape 611">
                  <a:extLst>
                    <a:ext uri="{FF2B5EF4-FFF2-40B4-BE49-F238E27FC236}">
                      <a16:creationId xmlns:a16="http://schemas.microsoft.com/office/drawing/2014/main" id="{405036AA-7852-40E2-8829-8B2AACC3A1E7}"/>
                    </a:ext>
                  </a:extLst>
                </p:cNvPr>
                <p:cNvCxnSpPr>
                  <a:cxnSpLocks/>
                </p:cNvCxnSpPr>
                <p:nvPr/>
              </p:nvCxnSpPr>
              <p:spPr>
                <a:xfrm flipH="1" flipV="1">
                  <a:off x="3675482" y="1957513"/>
                  <a:ext cx="72000" cy="239027"/>
                </a:xfrm>
                <a:prstGeom prst="straightConnector1">
                  <a:avLst/>
                </a:prstGeom>
                <a:noFill/>
                <a:ln w="28575" cap="flat" cmpd="sng">
                  <a:solidFill>
                    <a:srgbClr val="0072C6"/>
                  </a:solidFill>
                  <a:prstDash val="dot"/>
                  <a:miter/>
                  <a:headEnd type="none" w="med" len="med"/>
                  <a:tailEnd type="none" w="med" len="med"/>
                </a:ln>
              </p:spPr>
            </p:cxnSp>
            <p:cxnSp>
              <p:nvCxnSpPr>
                <p:cNvPr id="14" name="Shape 612">
                  <a:extLst>
                    <a:ext uri="{FF2B5EF4-FFF2-40B4-BE49-F238E27FC236}">
                      <a16:creationId xmlns:a16="http://schemas.microsoft.com/office/drawing/2014/main" id="{685D04E4-23AB-46C7-812A-60B8E1D365C9}"/>
                    </a:ext>
                  </a:extLst>
                </p:cNvPr>
                <p:cNvCxnSpPr/>
                <p:nvPr/>
              </p:nvCxnSpPr>
              <p:spPr>
                <a:xfrm>
                  <a:off x="3147243" y="2512447"/>
                  <a:ext cx="371700" cy="87600"/>
                </a:xfrm>
                <a:prstGeom prst="straightConnector1">
                  <a:avLst/>
                </a:prstGeom>
                <a:noFill/>
                <a:ln w="28575" cap="flat" cmpd="sng">
                  <a:solidFill>
                    <a:srgbClr val="0072C6"/>
                  </a:solidFill>
                  <a:prstDash val="dot"/>
                  <a:miter/>
                  <a:headEnd type="none" w="med" len="med"/>
                  <a:tailEnd type="none" w="med" len="med"/>
                </a:ln>
              </p:spPr>
            </p:cxnSp>
            <p:grpSp>
              <p:nvGrpSpPr>
                <p:cNvPr id="15" name="Shape 613">
                  <a:extLst>
                    <a:ext uri="{FF2B5EF4-FFF2-40B4-BE49-F238E27FC236}">
                      <a16:creationId xmlns:a16="http://schemas.microsoft.com/office/drawing/2014/main" id="{4246CF6C-66E8-4523-B4F6-5B802BE8954B}"/>
                    </a:ext>
                  </a:extLst>
                </p:cNvPr>
                <p:cNvGrpSpPr/>
                <p:nvPr/>
              </p:nvGrpSpPr>
              <p:grpSpPr>
                <a:xfrm>
                  <a:off x="2415252" y="1521441"/>
                  <a:ext cx="1543039" cy="1155352"/>
                  <a:chOff x="1780400" y="1564793"/>
                  <a:chExt cx="1543039" cy="1155352"/>
                </a:xfrm>
              </p:grpSpPr>
              <p:grpSp>
                <p:nvGrpSpPr>
                  <p:cNvPr id="16" name="Shape 614">
                    <a:extLst>
                      <a:ext uri="{FF2B5EF4-FFF2-40B4-BE49-F238E27FC236}">
                        <a16:creationId xmlns:a16="http://schemas.microsoft.com/office/drawing/2014/main" id="{6B7F4B80-56BE-438C-839B-901B899AF968}"/>
                      </a:ext>
                    </a:extLst>
                  </p:cNvPr>
                  <p:cNvGrpSpPr/>
                  <p:nvPr/>
                </p:nvGrpSpPr>
                <p:grpSpPr>
                  <a:xfrm>
                    <a:off x="1780400" y="1918104"/>
                    <a:ext cx="739188" cy="725553"/>
                    <a:chOff x="-2848463" y="1066732"/>
                    <a:chExt cx="646200" cy="646200"/>
                  </a:xfrm>
                </p:grpSpPr>
                <p:sp>
                  <p:nvSpPr>
                    <p:cNvPr id="29" name="Shape 615">
                      <a:extLst>
                        <a:ext uri="{FF2B5EF4-FFF2-40B4-BE49-F238E27FC236}">
                          <a16:creationId xmlns:a16="http://schemas.microsoft.com/office/drawing/2014/main" id="{7359C984-6D8B-48AA-BF4E-F7C2BCA3755B}"/>
                        </a:ext>
                      </a:extLst>
                    </p:cNvPr>
                    <p:cNvSpPr/>
                    <p:nvPr/>
                  </p:nvSpPr>
                  <p:spPr>
                    <a:xfrm>
                      <a:off x="-2848463" y="106673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dirty="0">
                        <a:latin typeface="Arial"/>
                        <a:ea typeface="Arial"/>
                        <a:cs typeface="Arial"/>
                        <a:sym typeface="Arial"/>
                      </a:endParaRPr>
                    </a:p>
                  </p:txBody>
                </p:sp>
                <p:cxnSp>
                  <p:nvCxnSpPr>
                    <p:cNvPr id="30" name="Shape 616">
                      <a:extLst>
                        <a:ext uri="{FF2B5EF4-FFF2-40B4-BE49-F238E27FC236}">
                          <a16:creationId xmlns:a16="http://schemas.microsoft.com/office/drawing/2014/main" id="{49B4D16C-D503-4606-8D52-31F91AD4B54F}"/>
                        </a:ext>
                      </a:extLst>
                    </p:cNvPr>
                    <p:cNvCxnSpPr/>
                    <p:nvPr/>
                  </p:nvCxnSpPr>
                  <p:spPr>
                    <a:xfrm rot="10800000">
                      <a:off x="-26706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1" name="Shape 617">
                      <a:extLst>
                        <a:ext uri="{FF2B5EF4-FFF2-40B4-BE49-F238E27FC236}">
                          <a16:creationId xmlns:a16="http://schemas.microsoft.com/office/drawing/2014/main" id="{6EAA3AD2-0592-4CB9-BBBA-1B0F9AC6C08D}"/>
                        </a:ext>
                      </a:extLst>
                    </p:cNvPr>
                    <p:cNvCxnSpPr/>
                    <p:nvPr/>
                  </p:nvCxnSpPr>
                  <p:spPr>
                    <a:xfrm rot="10800000">
                      <a:off x="-2576987"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2" name="Shape 618">
                      <a:extLst>
                        <a:ext uri="{FF2B5EF4-FFF2-40B4-BE49-F238E27FC236}">
                          <a16:creationId xmlns:a16="http://schemas.microsoft.com/office/drawing/2014/main" id="{6CE776F7-7B24-4AFC-92F0-6DDD3C85D769}"/>
                        </a:ext>
                      </a:extLst>
                    </p:cNvPr>
                    <p:cNvCxnSpPr/>
                    <p:nvPr/>
                  </p:nvCxnSpPr>
                  <p:spPr>
                    <a:xfrm rot="10800000">
                      <a:off x="-2478563" y="1222194"/>
                      <a:ext cx="0" cy="319200"/>
                    </a:xfrm>
                    <a:prstGeom prst="straightConnector1">
                      <a:avLst/>
                    </a:prstGeom>
                    <a:noFill/>
                    <a:ln w="28575" cap="rnd" cmpd="sng">
                      <a:solidFill>
                        <a:srgbClr val="0072C6"/>
                      </a:solidFill>
                      <a:prstDash val="solid"/>
                      <a:round/>
                      <a:headEnd type="none" w="med" len="med"/>
                      <a:tailEnd type="none" w="med" len="med"/>
                    </a:ln>
                  </p:spPr>
                </p:cxnSp>
                <p:cxnSp>
                  <p:nvCxnSpPr>
                    <p:cNvPr id="33" name="Shape 619">
                      <a:extLst>
                        <a:ext uri="{FF2B5EF4-FFF2-40B4-BE49-F238E27FC236}">
                          <a16:creationId xmlns:a16="http://schemas.microsoft.com/office/drawing/2014/main" id="{6437CE95-59FB-4446-AC7D-B29E862CA070}"/>
                        </a:ext>
                      </a:extLst>
                    </p:cNvPr>
                    <p:cNvCxnSpPr/>
                    <p:nvPr/>
                  </p:nvCxnSpPr>
                  <p:spPr>
                    <a:xfrm rot="10800000">
                      <a:off x="-2383319" y="1222194"/>
                      <a:ext cx="0" cy="319200"/>
                    </a:xfrm>
                    <a:prstGeom prst="straightConnector1">
                      <a:avLst/>
                    </a:prstGeom>
                    <a:noFill/>
                    <a:ln w="28575" cap="rnd" cmpd="sng">
                      <a:solidFill>
                        <a:srgbClr val="0072C6"/>
                      </a:solidFill>
                      <a:prstDash val="solid"/>
                      <a:round/>
                      <a:headEnd type="none" w="med" len="med"/>
                      <a:tailEnd type="none" w="med" len="med"/>
                    </a:ln>
                  </p:spPr>
                </p:cxnSp>
              </p:grpSp>
              <p:grpSp>
                <p:nvGrpSpPr>
                  <p:cNvPr id="17" name="Shape 620">
                    <a:extLst>
                      <a:ext uri="{FF2B5EF4-FFF2-40B4-BE49-F238E27FC236}">
                        <a16:creationId xmlns:a16="http://schemas.microsoft.com/office/drawing/2014/main" id="{8C10975F-AF25-444C-BEFF-A76F91D5E5A5}"/>
                      </a:ext>
                    </a:extLst>
                  </p:cNvPr>
                  <p:cNvGrpSpPr/>
                  <p:nvPr/>
                </p:nvGrpSpPr>
                <p:grpSpPr>
                  <a:xfrm>
                    <a:off x="2748805" y="1564793"/>
                    <a:ext cx="488462" cy="479415"/>
                    <a:chOff x="-3985441" y="1064253"/>
                    <a:chExt cx="646200" cy="646200"/>
                  </a:xfrm>
                </p:grpSpPr>
                <p:sp>
                  <p:nvSpPr>
                    <p:cNvPr id="24" name="Shape 621">
                      <a:extLst>
                        <a:ext uri="{FF2B5EF4-FFF2-40B4-BE49-F238E27FC236}">
                          <a16:creationId xmlns:a16="http://schemas.microsoft.com/office/drawing/2014/main" id="{6942B946-0815-4311-95A0-063BFF50D1F2}"/>
                        </a:ext>
                      </a:extLst>
                    </p:cNvPr>
                    <p:cNvSpPr/>
                    <p:nvPr/>
                  </p:nvSpPr>
                  <p:spPr>
                    <a:xfrm>
                      <a:off x="-3985441" y="106425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5" name="Shape 622">
                      <a:extLst>
                        <a:ext uri="{FF2B5EF4-FFF2-40B4-BE49-F238E27FC236}">
                          <a16:creationId xmlns:a16="http://schemas.microsoft.com/office/drawing/2014/main" id="{A0E03D56-B227-468C-8DF1-C722D82781E5}"/>
                        </a:ext>
                      </a:extLst>
                    </p:cNvPr>
                    <p:cNvCxnSpPr/>
                    <p:nvPr/>
                  </p:nvCxnSpPr>
                  <p:spPr>
                    <a:xfrm rot="10800000">
                      <a:off x="-3807639" y="1219714"/>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7" name="Shape 624">
                      <a:extLst>
                        <a:ext uri="{FF2B5EF4-FFF2-40B4-BE49-F238E27FC236}">
                          <a16:creationId xmlns:a16="http://schemas.microsoft.com/office/drawing/2014/main" id="{7CEE120F-BFE9-4A75-89A0-0AC727FD847A}"/>
                        </a:ext>
                      </a:extLst>
                    </p:cNvPr>
                    <p:cNvCxnSpPr>
                      <a:cxnSpLocks/>
                    </p:cNvCxnSpPr>
                    <p:nvPr/>
                  </p:nvCxnSpPr>
                  <p:spPr>
                    <a:xfrm rot="10800000">
                      <a:off x="-3434582"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8" name="Shape 625">
                      <a:extLst>
                        <a:ext uri="{FF2B5EF4-FFF2-40B4-BE49-F238E27FC236}">
                          <a16:creationId xmlns:a16="http://schemas.microsoft.com/office/drawing/2014/main" id="{1A652848-77C7-4B99-BE97-57A96535FE63}"/>
                        </a:ext>
                      </a:extLst>
                    </p:cNvPr>
                    <p:cNvCxnSpPr/>
                    <p:nvPr/>
                  </p:nvCxnSpPr>
                  <p:spPr>
                    <a:xfrm rot="10800000">
                      <a:off x="-3684810" y="1226715"/>
                      <a:ext cx="0" cy="319201"/>
                    </a:xfrm>
                    <a:prstGeom prst="straightConnector1">
                      <a:avLst/>
                    </a:prstGeom>
                    <a:noFill/>
                    <a:ln w="28575" cap="rnd" cmpd="sng">
                      <a:solidFill>
                        <a:srgbClr val="0072C6"/>
                      </a:solidFill>
                      <a:prstDash val="solid"/>
                      <a:round/>
                      <a:headEnd type="none" w="med" len="med"/>
                      <a:tailEnd type="none" w="med" len="med"/>
                    </a:ln>
                  </p:spPr>
                </p:cxnSp>
              </p:grpSp>
              <p:grpSp>
                <p:nvGrpSpPr>
                  <p:cNvPr id="18" name="Shape 626">
                    <a:extLst>
                      <a:ext uri="{FF2B5EF4-FFF2-40B4-BE49-F238E27FC236}">
                        <a16:creationId xmlns:a16="http://schemas.microsoft.com/office/drawing/2014/main" id="{FD7ECE79-3F62-40FB-8663-F7639EE3B44D}"/>
                      </a:ext>
                    </a:extLst>
                  </p:cNvPr>
                  <p:cNvGrpSpPr/>
                  <p:nvPr/>
                </p:nvGrpSpPr>
                <p:grpSpPr>
                  <a:xfrm>
                    <a:off x="2834977" y="2240730"/>
                    <a:ext cx="488462" cy="479415"/>
                    <a:chOff x="-4052403" y="1061093"/>
                    <a:chExt cx="646200" cy="646200"/>
                  </a:xfrm>
                </p:grpSpPr>
                <p:sp>
                  <p:nvSpPr>
                    <p:cNvPr id="19" name="Shape 627">
                      <a:extLst>
                        <a:ext uri="{FF2B5EF4-FFF2-40B4-BE49-F238E27FC236}">
                          <a16:creationId xmlns:a16="http://schemas.microsoft.com/office/drawing/2014/main" id="{24F9467E-B242-4837-BBE5-5493EF2BCD2A}"/>
                        </a:ext>
                      </a:extLst>
                    </p:cNvPr>
                    <p:cNvSpPr/>
                    <p:nvPr/>
                  </p:nvSpPr>
                  <p:spPr>
                    <a:xfrm>
                      <a:off x="-4052403" y="1061093"/>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rgbClr val="E6E6E6"/>
                    </a:solid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defTabSz="914367">
                        <a:buClr>
                          <a:srgbClr val="000000"/>
                        </a:buClr>
                        <a:defRPr/>
                      </a:pPr>
                      <a:endParaRPr sz="1333" kern="0">
                        <a:latin typeface="Arial"/>
                        <a:ea typeface="Arial"/>
                        <a:cs typeface="Arial"/>
                        <a:sym typeface="Arial"/>
                      </a:endParaRPr>
                    </a:p>
                  </p:txBody>
                </p:sp>
                <p:cxnSp>
                  <p:nvCxnSpPr>
                    <p:cNvPr id="20" name="Shape 628">
                      <a:extLst>
                        <a:ext uri="{FF2B5EF4-FFF2-40B4-BE49-F238E27FC236}">
                          <a16:creationId xmlns:a16="http://schemas.microsoft.com/office/drawing/2014/main" id="{9CD090C5-44EC-47F7-AB47-37BDFA1F31C2}"/>
                        </a:ext>
                      </a:extLst>
                    </p:cNvPr>
                    <p:cNvCxnSpPr/>
                    <p:nvPr/>
                  </p:nvCxnSpPr>
                  <p:spPr>
                    <a:xfrm rot="10800000">
                      <a:off x="-3899233" y="1219715"/>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1" name="Shape 629">
                      <a:extLst>
                        <a:ext uri="{FF2B5EF4-FFF2-40B4-BE49-F238E27FC236}">
                          <a16:creationId xmlns:a16="http://schemas.microsoft.com/office/drawing/2014/main" id="{86A50C1C-4C01-465A-B94D-7E44A84AAE77}"/>
                        </a:ext>
                      </a:extLst>
                    </p:cNvPr>
                    <p:cNvCxnSpPr>
                      <a:cxnSpLocks/>
                    </p:cNvCxnSpPr>
                    <p:nvPr/>
                  </p:nvCxnSpPr>
                  <p:spPr>
                    <a:xfrm rot="10800000">
                      <a:off x="-3713124" y="1208906"/>
                      <a:ext cx="0" cy="319201"/>
                    </a:xfrm>
                    <a:prstGeom prst="straightConnector1">
                      <a:avLst/>
                    </a:prstGeom>
                    <a:noFill/>
                    <a:ln w="28575" cap="rnd" cmpd="sng">
                      <a:solidFill>
                        <a:srgbClr val="0072C6"/>
                      </a:solidFill>
                      <a:prstDash val="solid"/>
                      <a:round/>
                      <a:headEnd type="none" w="med" len="med"/>
                      <a:tailEnd type="none" w="med" len="med"/>
                    </a:ln>
                  </p:spPr>
                </p:cxnSp>
                <p:cxnSp>
                  <p:nvCxnSpPr>
                    <p:cNvPr id="22" name="Shape 630">
                      <a:extLst>
                        <a:ext uri="{FF2B5EF4-FFF2-40B4-BE49-F238E27FC236}">
                          <a16:creationId xmlns:a16="http://schemas.microsoft.com/office/drawing/2014/main" id="{09DF680C-394C-4A6F-BBB9-2C35AA575422}"/>
                        </a:ext>
                      </a:extLst>
                    </p:cNvPr>
                    <p:cNvCxnSpPr/>
                    <p:nvPr/>
                  </p:nvCxnSpPr>
                  <p:spPr>
                    <a:xfrm rot="10800000">
                      <a:off x="-3569745" y="1219717"/>
                      <a:ext cx="0" cy="319201"/>
                    </a:xfrm>
                    <a:prstGeom prst="straightConnector1">
                      <a:avLst/>
                    </a:prstGeom>
                    <a:noFill/>
                    <a:ln w="28575" cap="rnd" cmpd="sng">
                      <a:solidFill>
                        <a:srgbClr val="0072C6"/>
                      </a:solidFill>
                      <a:prstDash val="solid"/>
                      <a:round/>
                      <a:headEnd type="none" w="med" len="med"/>
                      <a:tailEnd type="none" w="med" len="med"/>
                    </a:ln>
                  </p:spPr>
                </p:cxnSp>
              </p:grpSp>
            </p:grpSp>
          </p:grpSp>
        </p:grpSp>
        <p:grpSp>
          <p:nvGrpSpPr>
            <p:cNvPr id="60" name="Group 59">
              <a:extLst>
                <a:ext uri="{FF2B5EF4-FFF2-40B4-BE49-F238E27FC236}">
                  <a16:creationId xmlns:a16="http://schemas.microsoft.com/office/drawing/2014/main" id="{487599EA-E9C4-4B46-817D-CC9BDD7CB2E0}"/>
                </a:ext>
              </a:extLst>
            </p:cNvPr>
            <p:cNvGrpSpPr/>
            <p:nvPr/>
          </p:nvGrpSpPr>
          <p:grpSpPr>
            <a:xfrm>
              <a:off x="2599248" y="1916841"/>
              <a:ext cx="1679584" cy="4052854"/>
              <a:chOff x="2422224" y="1916841"/>
              <a:chExt cx="1679584" cy="4052854"/>
            </a:xfrm>
          </p:grpSpPr>
          <p:sp>
            <p:nvSpPr>
              <p:cNvPr id="5" name="Shape 593">
                <a:extLst>
                  <a:ext uri="{FF2B5EF4-FFF2-40B4-BE49-F238E27FC236}">
                    <a16:creationId xmlns:a16="http://schemas.microsoft.com/office/drawing/2014/main" id="{F48E40DE-0282-47B8-A9DC-3FFBD86EE46A}"/>
                  </a:ext>
                </a:extLst>
              </p:cNvPr>
              <p:cNvSpPr txBox="1"/>
              <p:nvPr/>
            </p:nvSpPr>
            <p:spPr>
              <a:xfrm>
                <a:off x="2422224" y="3750490"/>
                <a:ext cx="1679584" cy="2219205"/>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 sz="1568" b="1" dirty="0">
                    <a:latin typeface="Segoe UI" panose="020B0502040204020203" pitchFamily="34" charset="0"/>
                    <a:ea typeface="Quattrocento Sans"/>
                    <a:cs typeface="Segoe UI" panose="020B0502040204020203" pitchFamily="34" charset="0"/>
                    <a:sym typeface="Quattrocento Sans"/>
                  </a:rPr>
                  <a:t>Modern Infrastructure</a:t>
                </a:r>
              </a:p>
              <a:p>
                <a:pPr algn="ctr" defTabSz="914367">
                  <a:buClr>
                    <a:srgbClr val="BAD80A"/>
                  </a:buClr>
                  <a:buSzPct val="25000"/>
                  <a:defRPr/>
                </a:pPr>
                <a:br>
                  <a:rPr lang="en" sz="1568" dirty="0">
                    <a:latin typeface="Segoe UI" panose="020B0502040204020203" pitchFamily="34" charset="0"/>
                    <a:ea typeface="Quattrocento Sans"/>
                    <a:cs typeface="Segoe UI" panose="020B0502040204020203" pitchFamily="34" charset="0"/>
                    <a:sym typeface="Quattrocento Sans"/>
                  </a:rPr>
                </a:br>
                <a:r>
                  <a:rPr lang="en-US" sz="1568" spc="59" dirty="0" err="1">
                    <a:latin typeface="Segoe UI" panose="020B0502040204020203" pitchFamily="34" charset="0"/>
                    <a:ea typeface="Quattrocento Sans"/>
                    <a:cs typeface="Segoe UI" panose="020B0502040204020203" pitchFamily="34" charset="0"/>
                    <a:sym typeface="Quattrocento Sans"/>
                  </a:rPr>
                  <a:t>rehost</a:t>
                </a:r>
                <a:r>
                  <a:rPr lang="en-US" sz="1568" spc="59" dirty="0">
                    <a:latin typeface="Segoe UI" panose="020B0502040204020203" pitchFamily="34" charset="0"/>
                    <a:ea typeface="Quattrocento Sans"/>
                    <a:cs typeface="Segoe UI" panose="020B0502040204020203" pitchFamily="34" charset="0"/>
                    <a:sym typeface="Quattrocento Sans"/>
                  </a:rPr>
                  <a:t> </a:t>
                </a:r>
                <a:r>
                  <a:rPr lang="en-US" sz="1568" dirty="0">
                    <a:latin typeface="Segoe UI" panose="020B0502040204020203" pitchFamily="34" charset="0"/>
                    <a:ea typeface="Quattrocento Sans"/>
                    <a:cs typeface="Segoe UI" panose="020B0502040204020203" pitchFamily="34" charset="0"/>
                    <a:sym typeface="Quattrocento Sans"/>
                  </a:rPr>
                  <a:t>as VMs</a:t>
                </a:r>
                <a:br>
                  <a:rPr lang="en-US" sz="1568" dirty="0">
                    <a:latin typeface="Segoe UI" panose="020B0502040204020203" pitchFamily="34" charset="0"/>
                    <a:ea typeface="Quattrocento Sans"/>
                    <a:cs typeface="Segoe UI" panose="020B0502040204020203" pitchFamily="34" charset="0"/>
                    <a:sym typeface="Quattrocento Sans"/>
                  </a:rPr>
                </a:br>
                <a:r>
                  <a:rPr lang="en-US" sz="1568" dirty="0">
                    <a:latin typeface="Segoe UI" panose="020B0502040204020203" pitchFamily="34" charset="0"/>
                    <a:ea typeface="Quattrocento Sans"/>
                    <a:cs typeface="Segoe UI" panose="020B0502040204020203" pitchFamily="34" charset="0"/>
                    <a:sym typeface="Quattrocento Sans"/>
                  </a:rPr>
                  <a:t>or refresh to modern container platform</a:t>
                </a:r>
                <a:r>
                  <a:rPr lang="en" sz="1568" spc="-29" dirty="0">
                    <a:latin typeface="Segoe UI" panose="020B0502040204020203" pitchFamily="34" charset="0"/>
                    <a:ea typeface="Quattrocento Sans"/>
                    <a:cs typeface="Segoe UI" panose="020B0502040204020203" pitchFamily="34" charset="0"/>
                    <a:sym typeface="Quattrocento Sans"/>
                  </a:rPr>
                  <a:t>.</a:t>
                </a:r>
              </a:p>
            </p:txBody>
          </p:sp>
          <p:grpSp>
            <p:nvGrpSpPr>
              <p:cNvPr id="39" name="Shape 637">
                <a:extLst>
                  <a:ext uri="{FF2B5EF4-FFF2-40B4-BE49-F238E27FC236}">
                    <a16:creationId xmlns:a16="http://schemas.microsoft.com/office/drawing/2014/main" id="{40C61BBE-3564-4ABE-851A-C33F42CDD144}"/>
                  </a:ext>
                </a:extLst>
              </p:cNvPr>
              <p:cNvGrpSpPr/>
              <p:nvPr/>
            </p:nvGrpSpPr>
            <p:grpSpPr>
              <a:xfrm>
                <a:off x="2886592" y="1916841"/>
                <a:ext cx="750851" cy="1551356"/>
                <a:chOff x="3891453" y="1824374"/>
                <a:chExt cx="596400" cy="1232107"/>
              </a:xfrm>
              <a:solidFill>
                <a:srgbClr val="0072C6"/>
              </a:solidFill>
            </p:grpSpPr>
            <p:sp>
              <p:nvSpPr>
                <p:cNvPr id="40" name="Shape 638">
                  <a:extLst>
                    <a:ext uri="{FF2B5EF4-FFF2-40B4-BE49-F238E27FC236}">
                      <a16:creationId xmlns:a16="http://schemas.microsoft.com/office/drawing/2014/main" id="{D48D485A-D253-4D92-9E80-E531614776F2}"/>
                    </a:ext>
                  </a:extLst>
                </p:cNvPr>
                <p:cNvSpPr/>
                <p:nvPr/>
              </p:nvSpPr>
              <p:spPr>
                <a:xfrm>
                  <a:off x="3892953" y="2353881"/>
                  <a:ext cx="594900" cy="702600"/>
                </a:xfrm>
                <a:custGeom>
                  <a:avLst/>
                  <a:gdLst/>
                  <a:ahLst/>
                  <a:cxnLst/>
                  <a:rect l="0" t="0" r="0" b="0"/>
                  <a:pathLst>
                    <a:path w="120000" h="120000" extrusionOk="0">
                      <a:moveTo>
                        <a:pt x="37348" y="67281"/>
                      </a:moveTo>
                      <a:cubicBezTo>
                        <a:pt x="35359" y="67281"/>
                        <a:pt x="33812" y="68571"/>
                        <a:pt x="33812" y="70230"/>
                      </a:cubicBezTo>
                      <a:cubicBezTo>
                        <a:pt x="33812" y="71889"/>
                        <a:pt x="35359" y="73179"/>
                        <a:pt x="37348" y="73179"/>
                      </a:cubicBezTo>
                      <a:cubicBezTo>
                        <a:pt x="39337" y="73179"/>
                        <a:pt x="40883" y="71889"/>
                        <a:pt x="40883" y="70230"/>
                      </a:cubicBezTo>
                      <a:cubicBezTo>
                        <a:pt x="40883" y="68571"/>
                        <a:pt x="39337" y="67281"/>
                        <a:pt x="37348" y="67281"/>
                      </a:cubicBezTo>
                      <a:close/>
                      <a:moveTo>
                        <a:pt x="36906" y="70230"/>
                      </a:moveTo>
                      <a:cubicBezTo>
                        <a:pt x="36906" y="70046"/>
                        <a:pt x="37127" y="69861"/>
                        <a:pt x="37348" y="69861"/>
                      </a:cubicBezTo>
                      <a:cubicBezTo>
                        <a:pt x="37569" y="69861"/>
                        <a:pt x="37790" y="70046"/>
                        <a:pt x="37790" y="70230"/>
                      </a:cubicBezTo>
                      <a:cubicBezTo>
                        <a:pt x="37790" y="70783"/>
                        <a:pt x="36906" y="70783"/>
                        <a:pt x="36906" y="70230"/>
                      </a:cubicBezTo>
                      <a:close/>
                      <a:moveTo>
                        <a:pt x="104972" y="68571"/>
                      </a:moveTo>
                      <a:cubicBezTo>
                        <a:pt x="78011" y="68571"/>
                        <a:pt x="78011" y="68571"/>
                        <a:pt x="78011" y="68571"/>
                      </a:cubicBezTo>
                      <a:cubicBezTo>
                        <a:pt x="76906" y="68571"/>
                        <a:pt x="76022" y="69308"/>
                        <a:pt x="76022" y="70230"/>
                      </a:cubicBezTo>
                      <a:cubicBezTo>
                        <a:pt x="76022" y="71152"/>
                        <a:pt x="76906" y="71889"/>
                        <a:pt x="78011" y="71889"/>
                      </a:cubicBezTo>
                      <a:cubicBezTo>
                        <a:pt x="104972" y="71889"/>
                        <a:pt x="104972" y="71889"/>
                        <a:pt x="104972" y="71889"/>
                      </a:cubicBezTo>
                      <a:cubicBezTo>
                        <a:pt x="106077" y="71889"/>
                        <a:pt x="106961" y="71152"/>
                        <a:pt x="106961" y="70230"/>
                      </a:cubicBezTo>
                      <a:cubicBezTo>
                        <a:pt x="106961" y="69308"/>
                        <a:pt x="106077" y="68571"/>
                        <a:pt x="104972" y="68571"/>
                      </a:cubicBezTo>
                      <a:close/>
                      <a:moveTo>
                        <a:pt x="52154" y="94746"/>
                      </a:moveTo>
                      <a:cubicBezTo>
                        <a:pt x="50165" y="94746"/>
                        <a:pt x="48618" y="96036"/>
                        <a:pt x="48618" y="97695"/>
                      </a:cubicBezTo>
                      <a:cubicBezTo>
                        <a:pt x="48618" y="99354"/>
                        <a:pt x="50165" y="100645"/>
                        <a:pt x="52154" y="100645"/>
                      </a:cubicBezTo>
                      <a:cubicBezTo>
                        <a:pt x="54143" y="100645"/>
                        <a:pt x="55690" y="99354"/>
                        <a:pt x="55690" y="97695"/>
                      </a:cubicBezTo>
                      <a:cubicBezTo>
                        <a:pt x="55690" y="96036"/>
                        <a:pt x="54143" y="94746"/>
                        <a:pt x="52154" y="94746"/>
                      </a:cubicBezTo>
                      <a:close/>
                      <a:moveTo>
                        <a:pt x="51712" y="97695"/>
                      </a:moveTo>
                      <a:cubicBezTo>
                        <a:pt x="51712" y="97327"/>
                        <a:pt x="51933" y="97142"/>
                        <a:pt x="52154" y="97142"/>
                      </a:cubicBezTo>
                      <a:cubicBezTo>
                        <a:pt x="52596" y="97142"/>
                        <a:pt x="52817" y="97327"/>
                        <a:pt x="52817" y="97695"/>
                      </a:cubicBezTo>
                      <a:cubicBezTo>
                        <a:pt x="52817" y="98064"/>
                        <a:pt x="51712" y="98064"/>
                        <a:pt x="51712" y="97695"/>
                      </a:cubicBezTo>
                      <a:close/>
                      <a:moveTo>
                        <a:pt x="104972" y="95852"/>
                      </a:moveTo>
                      <a:cubicBezTo>
                        <a:pt x="78011" y="95852"/>
                        <a:pt x="78011" y="95852"/>
                        <a:pt x="78011" y="95852"/>
                      </a:cubicBezTo>
                      <a:cubicBezTo>
                        <a:pt x="76906" y="95852"/>
                        <a:pt x="76022" y="96774"/>
                        <a:pt x="76022" y="97695"/>
                      </a:cubicBezTo>
                      <a:cubicBezTo>
                        <a:pt x="76022" y="98617"/>
                        <a:pt x="76906" y="99354"/>
                        <a:pt x="78011" y="99354"/>
                      </a:cubicBezTo>
                      <a:cubicBezTo>
                        <a:pt x="104972" y="99354"/>
                        <a:pt x="104972" y="99354"/>
                        <a:pt x="104972" y="99354"/>
                      </a:cubicBezTo>
                      <a:cubicBezTo>
                        <a:pt x="106077" y="99354"/>
                        <a:pt x="106961" y="98617"/>
                        <a:pt x="106961" y="97695"/>
                      </a:cubicBezTo>
                      <a:cubicBezTo>
                        <a:pt x="106961" y="96774"/>
                        <a:pt x="106077" y="95852"/>
                        <a:pt x="104972" y="95852"/>
                      </a:cubicBezTo>
                      <a:close/>
                      <a:moveTo>
                        <a:pt x="52154" y="67281"/>
                      </a:moveTo>
                      <a:cubicBezTo>
                        <a:pt x="50165" y="67281"/>
                        <a:pt x="48618" y="68571"/>
                        <a:pt x="48618" y="70230"/>
                      </a:cubicBezTo>
                      <a:cubicBezTo>
                        <a:pt x="48618" y="71889"/>
                        <a:pt x="50165" y="73179"/>
                        <a:pt x="52154" y="73179"/>
                      </a:cubicBezTo>
                      <a:cubicBezTo>
                        <a:pt x="54143" y="73179"/>
                        <a:pt x="55690" y="71889"/>
                        <a:pt x="55690" y="70230"/>
                      </a:cubicBezTo>
                      <a:cubicBezTo>
                        <a:pt x="55690" y="68571"/>
                        <a:pt x="54143" y="67281"/>
                        <a:pt x="52154" y="67281"/>
                      </a:cubicBezTo>
                      <a:close/>
                      <a:moveTo>
                        <a:pt x="51712" y="70230"/>
                      </a:moveTo>
                      <a:cubicBezTo>
                        <a:pt x="51712" y="70046"/>
                        <a:pt x="51933" y="69861"/>
                        <a:pt x="52154" y="69861"/>
                      </a:cubicBezTo>
                      <a:cubicBezTo>
                        <a:pt x="52596" y="69861"/>
                        <a:pt x="52817" y="70046"/>
                        <a:pt x="52817" y="70230"/>
                      </a:cubicBezTo>
                      <a:cubicBezTo>
                        <a:pt x="52817" y="70783"/>
                        <a:pt x="51712" y="70783"/>
                        <a:pt x="51712" y="70230"/>
                      </a:cubicBezTo>
                      <a:close/>
                      <a:moveTo>
                        <a:pt x="22541" y="67281"/>
                      </a:moveTo>
                      <a:cubicBezTo>
                        <a:pt x="20552" y="67281"/>
                        <a:pt x="19005" y="68571"/>
                        <a:pt x="19005" y="70230"/>
                      </a:cubicBezTo>
                      <a:cubicBezTo>
                        <a:pt x="19005" y="71889"/>
                        <a:pt x="20552" y="73179"/>
                        <a:pt x="22541" y="73179"/>
                      </a:cubicBezTo>
                      <a:cubicBezTo>
                        <a:pt x="24530" y="73179"/>
                        <a:pt x="26077" y="71889"/>
                        <a:pt x="26077" y="70230"/>
                      </a:cubicBezTo>
                      <a:cubicBezTo>
                        <a:pt x="26077" y="68571"/>
                        <a:pt x="24530" y="67281"/>
                        <a:pt x="22541" y="67281"/>
                      </a:cubicBezTo>
                      <a:close/>
                      <a:moveTo>
                        <a:pt x="22099" y="70230"/>
                      </a:moveTo>
                      <a:cubicBezTo>
                        <a:pt x="22099" y="70046"/>
                        <a:pt x="22320" y="69861"/>
                        <a:pt x="22541" y="69861"/>
                      </a:cubicBezTo>
                      <a:cubicBezTo>
                        <a:pt x="22762" y="69861"/>
                        <a:pt x="22983" y="70046"/>
                        <a:pt x="22983" y="70230"/>
                      </a:cubicBezTo>
                      <a:cubicBezTo>
                        <a:pt x="22983" y="70783"/>
                        <a:pt x="22099" y="70783"/>
                        <a:pt x="22099" y="70230"/>
                      </a:cubicBezTo>
                      <a:close/>
                      <a:moveTo>
                        <a:pt x="37348" y="94746"/>
                      </a:moveTo>
                      <a:cubicBezTo>
                        <a:pt x="35359" y="94746"/>
                        <a:pt x="33812" y="96036"/>
                        <a:pt x="33812" y="97695"/>
                      </a:cubicBezTo>
                      <a:cubicBezTo>
                        <a:pt x="33812" y="99354"/>
                        <a:pt x="35359" y="100645"/>
                        <a:pt x="37348" y="100645"/>
                      </a:cubicBezTo>
                      <a:cubicBezTo>
                        <a:pt x="39337" y="100645"/>
                        <a:pt x="40883" y="99354"/>
                        <a:pt x="40883" y="97695"/>
                      </a:cubicBezTo>
                      <a:cubicBezTo>
                        <a:pt x="40883" y="96036"/>
                        <a:pt x="39337" y="94746"/>
                        <a:pt x="37348" y="94746"/>
                      </a:cubicBezTo>
                      <a:close/>
                      <a:moveTo>
                        <a:pt x="36906" y="97695"/>
                      </a:moveTo>
                      <a:cubicBezTo>
                        <a:pt x="36906" y="97327"/>
                        <a:pt x="37127" y="97142"/>
                        <a:pt x="37348" y="97142"/>
                      </a:cubicBezTo>
                      <a:cubicBezTo>
                        <a:pt x="37569" y="97142"/>
                        <a:pt x="37790" y="97327"/>
                        <a:pt x="37790" y="97695"/>
                      </a:cubicBezTo>
                      <a:cubicBezTo>
                        <a:pt x="37790" y="98064"/>
                        <a:pt x="36906" y="98064"/>
                        <a:pt x="36906" y="97695"/>
                      </a:cubicBezTo>
                      <a:close/>
                      <a:moveTo>
                        <a:pt x="22541" y="94746"/>
                      </a:moveTo>
                      <a:cubicBezTo>
                        <a:pt x="20552" y="94746"/>
                        <a:pt x="19005" y="96036"/>
                        <a:pt x="19005" y="97695"/>
                      </a:cubicBezTo>
                      <a:cubicBezTo>
                        <a:pt x="19005" y="99354"/>
                        <a:pt x="20552" y="100645"/>
                        <a:pt x="22541" y="100645"/>
                      </a:cubicBezTo>
                      <a:cubicBezTo>
                        <a:pt x="24530" y="100645"/>
                        <a:pt x="26077" y="99354"/>
                        <a:pt x="26077" y="97695"/>
                      </a:cubicBezTo>
                      <a:cubicBezTo>
                        <a:pt x="26077" y="96036"/>
                        <a:pt x="24530" y="94746"/>
                        <a:pt x="22541" y="94746"/>
                      </a:cubicBezTo>
                      <a:close/>
                      <a:moveTo>
                        <a:pt x="22099" y="97695"/>
                      </a:moveTo>
                      <a:cubicBezTo>
                        <a:pt x="22099" y="97327"/>
                        <a:pt x="22320" y="97142"/>
                        <a:pt x="22541" y="97142"/>
                      </a:cubicBezTo>
                      <a:cubicBezTo>
                        <a:pt x="22762" y="97142"/>
                        <a:pt x="22983" y="97327"/>
                        <a:pt x="22983" y="97695"/>
                      </a:cubicBezTo>
                      <a:cubicBezTo>
                        <a:pt x="22983" y="98064"/>
                        <a:pt x="22099" y="98064"/>
                        <a:pt x="22099" y="97695"/>
                      </a:cubicBezTo>
                      <a:close/>
                      <a:moveTo>
                        <a:pt x="52154" y="12534"/>
                      </a:moveTo>
                      <a:cubicBezTo>
                        <a:pt x="50165" y="12534"/>
                        <a:pt x="48618" y="13824"/>
                        <a:pt x="48618" y="15483"/>
                      </a:cubicBezTo>
                      <a:cubicBezTo>
                        <a:pt x="48618" y="17142"/>
                        <a:pt x="50165" y="18433"/>
                        <a:pt x="52154" y="18433"/>
                      </a:cubicBezTo>
                      <a:cubicBezTo>
                        <a:pt x="54143" y="18433"/>
                        <a:pt x="55690" y="17142"/>
                        <a:pt x="55690" y="15483"/>
                      </a:cubicBezTo>
                      <a:cubicBezTo>
                        <a:pt x="55690" y="13824"/>
                        <a:pt x="54143" y="12534"/>
                        <a:pt x="52154" y="12534"/>
                      </a:cubicBezTo>
                      <a:close/>
                      <a:moveTo>
                        <a:pt x="51712" y="15483"/>
                      </a:moveTo>
                      <a:cubicBezTo>
                        <a:pt x="51712" y="15299"/>
                        <a:pt x="51933" y="15115"/>
                        <a:pt x="52154" y="15115"/>
                      </a:cubicBezTo>
                      <a:cubicBezTo>
                        <a:pt x="52596" y="15115"/>
                        <a:pt x="52817" y="15299"/>
                        <a:pt x="52817" y="15483"/>
                      </a:cubicBezTo>
                      <a:cubicBezTo>
                        <a:pt x="52817" y="16036"/>
                        <a:pt x="51712" y="16036"/>
                        <a:pt x="51712" y="15483"/>
                      </a:cubicBezTo>
                      <a:close/>
                      <a:moveTo>
                        <a:pt x="37348" y="12534"/>
                      </a:moveTo>
                      <a:cubicBezTo>
                        <a:pt x="35359" y="12534"/>
                        <a:pt x="33812" y="13824"/>
                        <a:pt x="33812" y="15483"/>
                      </a:cubicBezTo>
                      <a:cubicBezTo>
                        <a:pt x="33812" y="17142"/>
                        <a:pt x="35359" y="18433"/>
                        <a:pt x="37348" y="18433"/>
                      </a:cubicBezTo>
                      <a:cubicBezTo>
                        <a:pt x="39337" y="18433"/>
                        <a:pt x="40883" y="17142"/>
                        <a:pt x="40883" y="15483"/>
                      </a:cubicBezTo>
                      <a:cubicBezTo>
                        <a:pt x="40883" y="13824"/>
                        <a:pt x="39337" y="12534"/>
                        <a:pt x="37348" y="12534"/>
                      </a:cubicBezTo>
                      <a:close/>
                      <a:moveTo>
                        <a:pt x="36906" y="15483"/>
                      </a:moveTo>
                      <a:cubicBezTo>
                        <a:pt x="36906" y="15299"/>
                        <a:pt x="37127" y="15115"/>
                        <a:pt x="37348" y="15115"/>
                      </a:cubicBezTo>
                      <a:cubicBezTo>
                        <a:pt x="37569" y="15115"/>
                        <a:pt x="37790" y="15299"/>
                        <a:pt x="37790" y="15483"/>
                      </a:cubicBezTo>
                      <a:cubicBezTo>
                        <a:pt x="37790" y="16036"/>
                        <a:pt x="36906" y="16036"/>
                        <a:pt x="36906" y="15483"/>
                      </a:cubicBezTo>
                      <a:close/>
                      <a:moveTo>
                        <a:pt x="104972" y="13824"/>
                      </a:moveTo>
                      <a:cubicBezTo>
                        <a:pt x="78011" y="13824"/>
                        <a:pt x="78011" y="13824"/>
                        <a:pt x="78011" y="13824"/>
                      </a:cubicBezTo>
                      <a:cubicBezTo>
                        <a:pt x="76906" y="13824"/>
                        <a:pt x="76022" y="14562"/>
                        <a:pt x="76022" y="15483"/>
                      </a:cubicBezTo>
                      <a:cubicBezTo>
                        <a:pt x="76022" y="16405"/>
                        <a:pt x="76906" y="17142"/>
                        <a:pt x="78011" y="17142"/>
                      </a:cubicBezTo>
                      <a:cubicBezTo>
                        <a:pt x="104972" y="17142"/>
                        <a:pt x="104972" y="17142"/>
                        <a:pt x="104972" y="17142"/>
                      </a:cubicBezTo>
                      <a:cubicBezTo>
                        <a:pt x="106077" y="17142"/>
                        <a:pt x="106961" y="16405"/>
                        <a:pt x="106961" y="15483"/>
                      </a:cubicBezTo>
                      <a:cubicBezTo>
                        <a:pt x="106961" y="14562"/>
                        <a:pt x="106077" y="13824"/>
                        <a:pt x="104972" y="13824"/>
                      </a:cubicBezTo>
                      <a:close/>
                      <a:moveTo>
                        <a:pt x="120000" y="5714"/>
                      </a:moveTo>
                      <a:cubicBezTo>
                        <a:pt x="120000" y="2580"/>
                        <a:pt x="116906" y="0"/>
                        <a:pt x="113149" y="0"/>
                      </a:cubicBezTo>
                      <a:cubicBezTo>
                        <a:pt x="6850" y="0"/>
                        <a:pt x="6850" y="0"/>
                        <a:pt x="6850" y="0"/>
                      </a:cubicBezTo>
                      <a:cubicBezTo>
                        <a:pt x="3093" y="0"/>
                        <a:pt x="0" y="2580"/>
                        <a:pt x="0" y="5714"/>
                      </a:cubicBezTo>
                      <a:cubicBezTo>
                        <a:pt x="0" y="25253"/>
                        <a:pt x="0" y="25253"/>
                        <a:pt x="0" y="25253"/>
                      </a:cubicBezTo>
                      <a:cubicBezTo>
                        <a:pt x="0" y="26728"/>
                        <a:pt x="662" y="28202"/>
                        <a:pt x="1988" y="29124"/>
                      </a:cubicBezTo>
                      <a:cubicBezTo>
                        <a:pt x="662" y="30230"/>
                        <a:pt x="0" y="31520"/>
                        <a:pt x="0" y="33179"/>
                      </a:cubicBezTo>
                      <a:cubicBezTo>
                        <a:pt x="0" y="52534"/>
                        <a:pt x="0" y="52534"/>
                        <a:pt x="0" y="52534"/>
                      </a:cubicBezTo>
                      <a:cubicBezTo>
                        <a:pt x="0" y="54193"/>
                        <a:pt x="662" y="55483"/>
                        <a:pt x="1988" y="56589"/>
                      </a:cubicBezTo>
                      <a:cubicBezTo>
                        <a:pt x="662" y="57511"/>
                        <a:pt x="0" y="58986"/>
                        <a:pt x="0" y="60460"/>
                      </a:cubicBezTo>
                      <a:cubicBezTo>
                        <a:pt x="0" y="80000"/>
                        <a:pt x="0" y="80000"/>
                        <a:pt x="0" y="80000"/>
                      </a:cubicBezTo>
                      <a:cubicBezTo>
                        <a:pt x="0" y="81474"/>
                        <a:pt x="662" y="82949"/>
                        <a:pt x="1988" y="83870"/>
                      </a:cubicBezTo>
                      <a:cubicBezTo>
                        <a:pt x="662" y="84976"/>
                        <a:pt x="0" y="86451"/>
                        <a:pt x="0" y="87926"/>
                      </a:cubicBezTo>
                      <a:cubicBezTo>
                        <a:pt x="0" y="107281"/>
                        <a:pt x="0" y="107281"/>
                        <a:pt x="0" y="107281"/>
                      </a:cubicBezTo>
                      <a:cubicBezTo>
                        <a:pt x="0" y="110414"/>
                        <a:pt x="3093" y="112995"/>
                        <a:pt x="6850" y="112995"/>
                      </a:cubicBezTo>
                      <a:cubicBezTo>
                        <a:pt x="15027" y="112995"/>
                        <a:pt x="15027" y="112995"/>
                        <a:pt x="15027" y="112995"/>
                      </a:cubicBezTo>
                      <a:cubicBezTo>
                        <a:pt x="15027" y="116682"/>
                        <a:pt x="15027" y="116682"/>
                        <a:pt x="15027" y="116682"/>
                      </a:cubicBezTo>
                      <a:cubicBezTo>
                        <a:pt x="15027" y="118525"/>
                        <a:pt x="16795" y="120000"/>
                        <a:pt x="19005" y="120000"/>
                      </a:cubicBezTo>
                      <a:cubicBezTo>
                        <a:pt x="35359" y="120000"/>
                        <a:pt x="35359" y="120000"/>
                        <a:pt x="35359" y="120000"/>
                      </a:cubicBezTo>
                      <a:cubicBezTo>
                        <a:pt x="37790" y="120000"/>
                        <a:pt x="39558" y="118525"/>
                        <a:pt x="39558" y="116682"/>
                      </a:cubicBezTo>
                      <a:cubicBezTo>
                        <a:pt x="39558" y="112995"/>
                        <a:pt x="39558" y="112995"/>
                        <a:pt x="39558" y="112995"/>
                      </a:cubicBezTo>
                      <a:cubicBezTo>
                        <a:pt x="77790" y="112995"/>
                        <a:pt x="77790" y="112995"/>
                        <a:pt x="77790" y="112995"/>
                      </a:cubicBezTo>
                      <a:cubicBezTo>
                        <a:pt x="77790" y="116682"/>
                        <a:pt x="77790" y="116682"/>
                        <a:pt x="77790" y="116682"/>
                      </a:cubicBezTo>
                      <a:cubicBezTo>
                        <a:pt x="77790" y="118525"/>
                        <a:pt x="79558" y="120000"/>
                        <a:pt x="81988" y="120000"/>
                      </a:cubicBezTo>
                      <a:cubicBezTo>
                        <a:pt x="98342" y="120000"/>
                        <a:pt x="98342" y="120000"/>
                        <a:pt x="98342" y="120000"/>
                      </a:cubicBezTo>
                      <a:cubicBezTo>
                        <a:pt x="100552" y="120000"/>
                        <a:pt x="102320" y="118525"/>
                        <a:pt x="102320" y="116682"/>
                      </a:cubicBezTo>
                      <a:cubicBezTo>
                        <a:pt x="102320" y="112995"/>
                        <a:pt x="102320" y="112995"/>
                        <a:pt x="102320" y="112995"/>
                      </a:cubicBezTo>
                      <a:cubicBezTo>
                        <a:pt x="113149" y="112995"/>
                        <a:pt x="113149" y="112995"/>
                        <a:pt x="113149" y="112995"/>
                      </a:cubicBezTo>
                      <a:cubicBezTo>
                        <a:pt x="116906" y="112995"/>
                        <a:pt x="120000" y="110414"/>
                        <a:pt x="120000" y="107281"/>
                      </a:cubicBezTo>
                      <a:cubicBezTo>
                        <a:pt x="120000" y="87926"/>
                        <a:pt x="120000" y="87926"/>
                        <a:pt x="120000" y="87926"/>
                      </a:cubicBezTo>
                      <a:cubicBezTo>
                        <a:pt x="120000" y="86451"/>
                        <a:pt x="119116" y="84976"/>
                        <a:pt x="118011" y="83870"/>
                      </a:cubicBezTo>
                      <a:cubicBezTo>
                        <a:pt x="119116" y="82949"/>
                        <a:pt x="120000" y="81474"/>
                        <a:pt x="120000" y="80000"/>
                      </a:cubicBezTo>
                      <a:cubicBezTo>
                        <a:pt x="120000" y="60460"/>
                        <a:pt x="120000" y="60460"/>
                        <a:pt x="120000" y="60460"/>
                      </a:cubicBezTo>
                      <a:cubicBezTo>
                        <a:pt x="120000" y="58986"/>
                        <a:pt x="119116" y="57511"/>
                        <a:pt x="118011" y="56589"/>
                      </a:cubicBezTo>
                      <a:cubicBezTo>
                        <a:pt x="119116" y="55483"/>
                        <a:pt x="120000" y="54193"/>
                        <a:pt x="120000" y="52534"/>
                      </a:cubicBezTo>
                      <a:cubicBezTo>
                        <a:pt x="120000" y="33179"/>
                        <a:pt x="120000" y="33179"/>
                        <a:pt x="120000" y="33179"/>
                      </a:cubicBezTo>
                      <a:cubicBezTo>
                        <a:pt x="120000" y="31520"/>
                        <a:pt x="119116" y="30230"/>
                        <a:pt x="118011" y="29124"/>
                      </a:cubicBezTo>
                      <a:cubicBezTo>
                        <a:pt x="119116" y="28202"/>
                        <a:pt x="120000" y="26728"/>
                        <a:pt x="120000" y="25253"/>
                      </a:cubicBezTo>
                      <a:cubicBezTo>
                        <a:pt x="120000" y="5714"/>
                        <a:pt x="120000" y="5714"/>
                        <a:pt x="120000" y="5714"/>
                      </a:cubicBezTo>
                      <a:close/>
                      <a:moveTo>
                        <a:pt x="35359" y="116682"/>
                      </a:moveTo>
                      <a:cubicBezTo>
                        <a:pt x="19005" y="116682"/>
                        <a:pt x="19005" y="116682"/>
                        <a:pt x="19005" y="116682"/>
                      </a:cubicBezTo>
                      <a:cubicBezTo>
                        <a:pt x="19005" y="112995"/>
                        <a:pt x="19005" y="112995"/>
                        <a:pt x="19005" y="112995"/>
                      </a:cubicBezTo>
                      <a:cubicBezTo>
                        <a:pt x="35359" y="112995"/>
                        <a:pt x="35359" y="112995"/>
                        <a:pt x="35359" y="112995"/>
                      </a:cubicBezTo>
                      <a:lnTo>
                        <a:pt x="35359" y="116682"/>
                      </a:lnTo>
                      <a:close/>
                      <a:moveTo>
                        <a:pt x="98342" y="116682"/>
                      </a:moveTo>
                      <a:cubicBezTo>
                        <a:pt x="81988" y="116682"/>
                        <a:pt x="81988" y="116682"/>
                        <a:pt x="81988" y="116682"/>
                      </a:cubicBezTo>
                      <a:cubicBezTo>
                        <a:pt x="81988" y="112995"/>
                        <a:pt x="81988" y="112995"/>
                        <a:pt x="81988" y="112995"/>
                      </a:cubicBezTo>
                      <a:cubicBezTo>
                        <a:pt x="98342" y="112995"/>
                        <a:pt x="98342" y="112995"/>
                        <a:pt x="98342" y="112995"/>
                      </a:cubicBezTo>
                      <a:lnTo>
                        <a:pt x="98342" y="116682"/>
                      </a:lnTo>
                      <a:close/>
                      <a:moveTo>
                        <a:pt x="115801" y="107281"/>
                      </a:moveTo>
                      <a:cubicBezTo>
                        <a:pt x="115801" y="108571"/>
                        <a:pt x="114696" y="109677"/>
                        <a:pt x="113149" y="109677"/>
                      </a:cubicBezTo>
                      <a:cubicBezTo>
                        <a:pt x="6850" y="109677"/>
                        <a:pt x="6850" y="109677"/>
                        <a:pt x="6850" y="109677"/>
                      </a:cubicBezTo>
                      <a:cubicBezTo>
                        <a:pt x="5303" y="109677"/>
                        <a:pt x="3977" y="108571"/>
                        <a:pt x="3977" y="107281"/>
                      </a:cubicBezTo>
                      <a:cubicBezTo>
                        <a:pt x="3977" y="87926"/>
                        <a:pt x="3977" y="87926"/>
                        <a:pt x="3977" y="87926"/>
                      </a:cubicBezTo>
                      <a:cubicBezTo>
                        <a:pt x="3977" y="86635"/>
                        <a:pt x="5303" y="85714"/>
                        <a:pt x="6850" y="85714"/>
                      </a:cubicBezTo>
                      <a:cubicBezTo>
                        <a:pt x="113149" y="85714"/>
                        <a:pt x="113149" y="85714"/>
                        <a:pt x="113149" y="85714"/>
                      </a:cubicBezTo>
                      <a:cubicBezTo>
                        <a:pt x="114696" y="85714"/>
                        <a:pt x="115801" y="86635"/>
                        <a:pt x="115801" y="87926"/>
                      </a:cubicBezTo>
                      <a:lnTo>
                        <a:pt x="115801" y="107281"/>
                      </a:lnTo>
                      <a:close/>
                      <a:moveTo>
                        <a:pt x="115801" y="80000"/>
                      </a:moveTo>
                      <a:cubicBezTo>
                        <a:pt x="115801" y="81290"/>
                        <a:pt x="114696" y="82211"/>
                        <a:pt x="113149" y="82211"/>
                      </a:cubicBezTo>
                      <a:cubicBezTo>
                        <a:pt x="6850" y="82211"/>
                        <a:pt x="6850" y="82211"/>
                        <a:pt x="6850" y="82211"/>
                      </a:cubicBezTo>
                      <a:cubicBezTo>
                        <a:pt x="5303" y="82211"/>
                        <a:pt x="3977" y="81290"/>
                        <a:pt x="3977" y="80000"/>
                      </a:cubicBezTo>
                      <a:cubicBezTo>
                        <a:pt x="3977" y="60460"/>
                        <a:pt x="3977" y="60460"/>
                        <a:pt x="3977" y="60460"/>
                      </a:cubicBezTo>
                      <a:cubicBezTo>
                        <a:pt x="3977" y="59354"/>
                        <a:pt x="5303" y="58248"/>
                        <a:pt x="6850" y="58248"/>
                      </a:cubicBezTo>
                      <a:cubicBezTo>
                        <a:pt x="113149" y="58248"/>
                        <a:pt x="113149" y="58248"/>
                        <a:pt x="113149" y="58248"/>
                      </a:cubicBezTo>
                      <a:cubicBezTo>
                        <a:pt x="114696" y="58248"/>
                        <a:pt x="115801" y="59354"/>
                        <a:pt x="115801" y="60460"/>
                      </a:cubicBezTo>
                      <a:lnTo>
                        <a:pt x="115801" y="80000"/>
                      </a:lnTo>
                      <a:close/>
                      <a:moveTo>
                        <a:pt x="115801" y="52534"/>
                      </a:moveTo>
                      <a:cubicBezTo>
                        <a:pt x="115801" y="53824"/>
                        <a:pt x="114696" y="54930"/>
                        <a:pt x="113149" y="54930"/>
                      </a:cubicBezTo>
                      <a:cubicBezTo>
                        <a:pt x="6850" y="54930"/>
                        <a:pt x="6850" y="54930"/>
                        <a:pt x="6850" y="54930"/>
                      </a:cubicBezTo>
                      <a:cubicBezTo>
                        <a:pt x="5303" y="54930"/>
                        <a:pt x="3977" y="53824"/>
                        <a:pt x="3977" y="52534"/>
                      </a:cubicBezTo>
                      <a:cubicBezTo>
                        <a:pt x="3977" y="33179"/>
                        <a:pt x="3977" y="33179"/>
                        <a:pt x="3977" y="33179"/>
                      </a:cubicBezTo>
                      <a:cubicBezTo>
                        <a:pt x="3977" y="31889"/>
                        <a:pt x="5303" y="30783"/>
                        <a:pt x="6850" y="30783"/>
                      </a:cubicBezTo>
                      <a:cubicBezTo>
                        <a:pt x="113149" y="30783"/>
                        <a:pt x="113149" y="30783"/>
                        <a:pt x="113149" y="30783"/>
                      </a:cubicBezTo>
                      <a:cubicBezTo>
                        <a:pt x="114696" y="30783"/>
                        <a:pt x="115801" y="31889"/>
                        <a:pt x="115801" y="33179"/>
                      </a:cubicBezTo>
                      <a:lnTo>
                        <a:pt x="115801" y="52534"/>
                      </a:lnTo>
                      <a:close/>
                      <a:moveTo>
                        <a:pt x="115801" y="25253"/>
                      </a:moveTo>
                      <a:cubicBezTo>
                        <a:pt x="115801" y="26359"/>
                        <a:pt x="114696" y="27465"/>
                        <a:pt x="113149" y="27465"/>
                      </a:cubicBezTo>
                      <a:cubicBezTo>
                        <a:pt x="6850" y="27465"/>
                        <a:pt x="6850" y="27465"/>
                        <a:pt x="6850" y="27465"/>
                      </a:cubicBezTo>
                      <a:cubicBezTo>
                        <a:pt x="5303" y="27465"/>
                        <a:pt x="3977" y="26359"/>
                        <a:pt x="3977" y="25253"/>
                      </a:cubicBezTo>
                      <a:cubicBezTo>
                        <a:pt x="3977" y="5714"/>
                        <a:pt x="3977" y="5714"/>
                        <a:pt x="3977" y="5714"/>
                      </a:cubicBezTo>
                      <a:cubicBezTo>
                        <a:pt x="3977" y="4423"/>
                        <a:pt x="5303" y="3502"/>
                        <a:pt x="6850" y="3502"/>
                      </a:cubicBezTo>
                      <a:cubicBezTo>
                        <a:pt x="113149" y="3502"/>
                        <a:pt x="113149" y="3502"/>
                        <a:pt x="113149" y="3502"/>
                      </a:cubicBezTo>
                      <a:cubicBezTo>
                        <a:pt x="114696" y="3502"/>
                        <a:pt x="115801" y="4423"/>
                        <a:pt x="115801" y="5714"/>
                      </a:cubicBezTo>
                      <a:lnTo>
                        <a:pt x="115801" y="25253"/>
                      </a:lnTo>
                      <a:close/>
                      <a:moveTo>
                        <a:pt x="37348" y="39815"/>
                      </a:moveTo>
                      <a:cubicBezTo>
                        <a:pt x="35359" y="39815"/>
                        <a:pt x="33812" y="41290"/>
                        <a:pt x="33812" y="42764"/>
                      </a:cubicBezTo>
                      <a:cubicBezTo>
                        <a:pt x="33812" y="44423"/>
                        <a:pt x="35359" y="45898"/>
                        <a:pt x="37348" y="45898"/>
                      </a:cubicBezTo>
                      <a:cubicBezTo>
                        <a:pt x="39337" y="45898"/>
                        <a:pt x="40883" y="44423"/>
                        <a:pt x="40883" y="42764"/>
                      </a:cubicBezTo>
                      <a:cubicBezTo>
                        <a:pt x="40883" y="41290"/>
                        <a:pt x="39337" y="39815"/>
                        <a:pt x="37348" y="39815"/>
                      </a:cubicBezTo>
                      <a:close/>
                      <a:moveTo>
                        <a:pt x="36906" y="42764"/>
                      </a:moveTo>
                      <a:cubicBezTo>
                        <a:pt x="36906" y="42580"/>
                        <a:pt x="37127" y="42396"/>
                        <a:pt x="37348" y="42396"/>
                      </a:cubicBezTo>
                      <a:cubicBezTo>
                        <a:pt x="37569" y="42396"/>
                        <a:pt x="37790" y="42580"/>
                        <a:pt x="37790" y="42764"/>
                      </a:cubicBezTo>
                      <a:cubicBezTo>
                        <a:pt x="37790" y="43317"/>
                        <a:pt x="36906" y="43317"/>
                        <a:pt x="36906" y="42764"/>
                      </a:cubicBezTo>
                      <a:close/>
                      <a:moveTo>
                        <a:pt x="22541" y="39815"/>
                      </a:moveTo>
                      <a:cubicBezTo>
                        <a:pt x="20552" y="39815"/>
                        <a:pt x="19005" y="41290"/>
                        <a:pt x="19005" y="42764"/>
                      </a:cubicBezTo>
                      <a:cubicBezTo>
                        <a:pt x="19005" y="44423"/>
                        <a:pt x="20552" y="45898"/>
                        <a:pt x="22541" y="45898"/>
                      </a:cubicBezTo>
                      <a:cubicBezTo>
                        <a:pt x="24530" y="45898"/>
                        <a:pt x="26077" y="44423"/>
                        <a:pt x="26077" y="42764"/>
                      </a:cubicBezTo>
                      <a:cubicBezTo>
                        <a:pt x="26077" y="41290"/>
                        <a:pt x="24530" y="39815"/>
                        <a:pt x="22541" y="39815"/>
                      </a:cubicBezTo>
                      <a:close/>
                      <a:moveTo>
                        <a:pt x="22099" y="42764"/>
                      </a:moveTo>
                      <a:cubicBezTo>
                        <a:pt x="22099" y="42580"/>
                        <a:pt x="22320" y="42396"/>
                        <a:pt x="22541" y="42396"/>
                      </a:cubicBezTo>
                      <a:cubicBezTo>
                        <a:pt x="22762" y="42396"/>
                        <a:pt x="22983" y="42580"/>
                        <a:pt x="22983" y="42764"/>
                      </a:cubicBezTo>
                      <a:cubicBezTo>
                        <a:pt x="22983" y="43317"/>
                        <a:pt x="22099" y="43317"/>
                        <a:pt x="22099" y="42764"/>
                      </a:cubicBezTo>
                      <a:close/>
                      <a:moveTo>
                        <a:pt x="52154" y="39815"/>
                      </a:moveTo>
                      <a:cubicBezTo>
                        <a:pt x="50165" y="39815"/>
                        <a:pt x="48618" y="41290"/>
                        <a:pt x="48618" y="42764"/>
                      </a:cubicBezTo>
                      <a:cubicBezTo>
                        <a:pt x="48618" y="44423"/>
                        <a:pt x="50165" y="45898"/>
                        <a:pt x="52154" y="45898"/>
                      </a:cubicBezTo>
                      <a:cubicBezTo>
                        <a:pt x="54143" y="45898"/>
                        <a:pt x="55690" y="44423"/>
                        <a:pt x="55690" y="42764"/>
                      </a:cubicBezTo>
                      <a:cubicBezTo>
                        <a:pt x="55690" y="41290"/>
                        <a:pt x="54143" y="39815"/>
                        <a:pt x="52154" y="39815"/>
                      </a:cubicBezTo>
                      <a:close/>
                      <a:moveTo>
                        <a:pt x="51712" y="42764"/>
                      </a:moveTo>
                      <a:cubicBezTo>
                        <a:pt x="51712" y="42580"/>
                        <a:pt x="51933" y="42396"/>
                        <a:pt x="52154" y="42396"/>
                      </a:cubicBezTo>
                      <a:cubicBezTo>
                        <a:pt x="52596" y="42396"/>
                        <a:pt x="52817" y="42580"/>
                        <a:pt x="52817" y="42764"/>
                      </a:cubicBezTo>
                      <a:cubicBezTo>
                        <a:pt x="52817" y="43317"/>
                        <a:pt x="51712" y="43317"/>
                        <a:pt x="51712" y="42764"/>
                      </a:cubicBezTo>
                      <a:close/>
                      <a:moveTo>
                        <a:pt x="104972" y="41105"/>
                      </a:moveTo>
                      <a:cubicBezTo>
                        <a:pt x="78011" y="41105"/>
                        <a:pt x="78011" y="41105"/>
                        <a:pt x="78011" y="41105"/>
                      </a:cubicBezTo>
                      <a:cubicBezTo>
                        <a:pt x="76906" y="41105"/>
                        <a:pt x="76022" y="41843"/>
                        <a:pt x="76022" y="42764"/>
                      </a:cubicBezTo>
                      <a:cubicBezTo>
                        <a:pt x="76022" y="43870"/>
                        <a:pt x="76906" y="44608"/>
                        <a:pt x="78011" y="44608"/>
                      </a:cubicBezTo>
                      <a:cubicBezTo>
                        <a:pt x="104972" y="44608"/>
                        <a:pt x="104972" y="44608"/>
                        <a:pt x="104972" y="44608"/>
                      </a:cubicBezTo>
                      <a:cubicBezTo>
                        <a:pt x="106077" y="44608"/>
                        <a:pt x="106961" y="43870"/>
                        <a:pt x="106961" y="42764"/>
                      </a:cubicBezTo>
                      <a:cubicBezTo>
                        <a:pt x="106961" y="41843"/>
                        <a:pt x="106077" y="41105"/>
                        <a:pt x="104972" y="41105"/>
                      </a:cubicBezTo>
                      <a:close/>
                      <a:moveTo>
                        <a:pt x="22541" y="12534"/>
                      </a:moveTo>
                      <a:cubicBezTo>
                        <a:pt x="20552" y="12534"/>
                        <a:pt x="19005" y="13824"/>
                        <a:pt x="19005" y="15483"/>
                      </a:cubicBezTo>
                      <a:cubicBezTo>
                        <a:pt x="19005" y="17142"/>
                        <a:pt x="20552" y="18433"/>
                        <a:pt x="22541" y="18433"/>
                      </a:cubicBezTo>
                      <a:cubicBezTo>
                        <a:pt x="24530" y="18433"/>
                        <a:pt x="26077" y="17142"/>
                        <a:pt x="26077" y="15483"/>
                      </a:cubicBezTo>
                      <a:cubicBezTo>
                        <a:pt x="26077" y="13824"/>
                        <a:pt x="24530" y="12534"/>
                        <a:pt x="22541" y="12534"/>
                      </a:cubicBezTo>
                      <a:close/>
                      <a:moveTo>
                        <a:pt x="22099" y="15483"/>
                      </a:moveTo>
                      <a:cubicBezTo>
                        <a:pt x="22099" y="15299"/>
                        <a:pt x="22320" y="15115"/>
                        <a:pt x="22541" y="15115"/>
                      </a:cubicBezTo>
                      <a:cubicBezTo>
                        <a:pt x="22762" y="15115"/>
                        <a:pt x="22983" y="15299"/>
                        <a:pt x="22983" y="15483"/>
                      </a:cubicBezTo>
                      <a:cubicBezTo>
                        <a:pt x="22983" y="16036"/>
                        <a:pt x="22099" y="16036"/>
                        <a:pt x="22099" y="15483"/>
                      </a:cubicBezTo>
                      <a:close/>
                    </a:path>
                  </a:pathLst>
                </a:custGeom>
                <a:grpFill/>
                <a:ln>
                  <a:noFill/>
                </a:ln>
              </p:spPr>
              <p:txBody>
                <a:bodyPr lIns="89621" tIns="44794" rIns="89621" bIns="44794" anchor="t" anchorCtr="0">
                  <a:noAutofit/>
                </a:bodyPr>
                <a:lstStyle/>
                <a:p>
                  <a:pPr defTabSz="914367">
                    <a:buClr>
                      <a:srgbClr val="353535"/>
                    </a:buClr>
                    <a:defRPr/>
                  </a:pPr>
                  <a:endParaRPr sz="1733" kern="0">
                    <a:latin typeface="Arial"/>
                    <a:ea typeface="Arial"/>
                    <a:cs typeface="Arial"/>
                    <a:sym typeface="Arial"/>
                  </a:endParaRPr>
                </a:p>
              </p:txBody>
            </p:sp>
            <p:sp>
              <p:nvSpPr>
                <p:cNvPr id="41" name="Shape 639">
                  <a:extLst>
                    <a:ext uri="{FF2B5EF4-FFF2-40B4-BE49-F238E27FC236}">
                      <a16:creationId xmlns:a16="http://schemas.microsoft.com/office/drawing/2014/main" id="{1C14AD04-7A64-40CC-A5DC-B90DE0F17407}"/>
                    </a:ext>
                  </a:extLst>
                </p:cNvPr>
                <p:cNvSpPr/>
                <p:nvPr/>
              </p:nvSpPr>
              <p:spPr>
                <a:xfrm>
                  <a:off x="3891453" y="1824374"/>
                  <a:ext cx="596400" cy="3930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grpFill/>
                <a:ln>
                  <a:noFill/>
                </a:ln>
              </p:spPr>
              <p:txBody>
                <a:bodyPr lIns="33595" tIns="16797" rIns="33595" bIns="16797" anchor="t" anchorCtr="0">
                  <a:noAutofit/>
                </a:bodyPr>
                <a:lstStyle/>
                <a:p>
                  <a:pPr defTabSz="914367">
                    <a:buClr>
                      <a:srgbClr val="000000"/>
                    </a:buClr>
                    <a:defRPr/>
                  </a:pPr>
                  <a:endParaRPr sz="1333" kern="0">
                    <a:latin typeface="Arial"/>
                    <a:ea typeface="Arial"/>
                    <a:cs typeface="Arial"/>
                    <a:sym typeface="Arial"/>
                  </a:endParaRPr>
                </a:p>
              </p:txBody>
            </p:sp>
          </p:grpSp>
        </p:grpSp>
        <p:sp>
          <p:nvSpPr>
            <p:cNvPr id="42" name="Shape 641">
              <a:extLst>
                <a:ext uri="{FF2B5EF4-FFF2-40B4-BE49-F238E27FC236}">
                  <a16:creationId xmlns:a16="http://schemas.microsoft.com/office/drawing/2014/main" id="{2C037B15-D702-4B22-8647-6DA138A08270}"/>
                </a:ext>
              </a:extLst>
            </p:cNvPr>
            <p:cNvSpPr/>
            <p:nvPr/>
          </p:nvSpPr>
          <p:spPr>
            <a:xfrm>
              <a:off x="2121350" y="2801613"/>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sp>
          <p:nvSpPr>
            <p:cNvPr id="44" name="Shape 643">
              <a:extLst>
                <a:ext uri="{FF2B5EF4-FFF2-40B4-BE49-F238E27FC236}">
                  <a16:creationId xmlns:a16="http://schemas.microsoft.com/office/drawing/2014/main" id="{420F7088-5FF2-4DCB-9EEB-0BB724408D2E}"/>
                </a:ext>
              </a:extLst>
            </p:cNvPr>
            <p:cNvSpPr/>
            <p:nvPr/>
          </p:nvSpPr>
          <p:spPr>
            <a:xfrm>
              <a:off x="6985542" y="2849492"/>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nvGrpSpPr>
            <p:cNvPr id="62" name="Group 61">
              <a:extLst>
                <a:ext uri="{FF2B5EF4-FFF2-40B4-BE49-F238E27FC236}">
                  <a16:creationId xmlns:a16="http://schemas.microsoft.com/office/drawing/2014/main" id="{785A81F0-C6F0-4D69-9B61-0574D0F85594}"/>
                </a:ext>
              </a:extLst>
            </p:cNvPr>
            <p:cNvGrpSpPr/>
            <p:nvPr/>
          </p:nvGrpSpPr>
          <p:grpSpPr>
            <a:xfrm>
              <a:off x="4978067" y="2583621"/>
              <a:ext cx="1469075" cy="3445397"/>
              <a:chOff x="4583220" y="2583621"/>
              <a:chExt cx="1469075" cy="3445397"/>
            </a:xfrm>
          </p:grpSpPr>
          <p:sp>
            <p:nvSpPr>
              <p:cNvPr id="45" name="Shape 592">
                <a:extLst>
                  <a:ext uri="{FF2B5EF4-FFF2-40B4-BE49-F238E27FC236}">
                    <a16:creationId xmlns:a16="http://schemas.microsoft.com/office/drawing/2014/main" id="{3C902DDB-EA12-488C-BDE0-CC27606CC65F}"/>
                  </a:ext>
                </a:extLst>
              </p:cNvPr>
              <p:cNvSpPr txBox="1"/>
              <p:nvPr/>
            </p:nvSpPr>
            <p:spPr>
              <a:xfrm>
                <a:off x="4583220" y="3809814"/>
                <a:ext cx="1469075" cy="2219204"/>
              </a:xfrm>
              <a:prstGeom prst="rect">
                <a:avLst/>
              </a:prstGeom>
              <a:noFill/>
              <a:ln>
                <a:noFill/>
              </a:ln>
            </p:spPr>
            <p:txBody>
              <a:bodyPr lIns="89621" tIns="89621" rIns="89621" bIns="89621" anchor="t" anchorCtr="0">
                <a:noAutofit/>
              </a:bodyPr>
              <a:lstStyle/>
              <a:p>
                <a:pPr algn="ctr" defTabSz="914367">
                  <a:buClr>
                    <a:srgbClr val="BAD80A"/>
                  </a:buClr>
                  <a:buSzPct val="25000"/>
                  <a:defRPr/>
                </a:pPr>
                <a:r>
                  <a:rPr lang="en-US" sz="1568" b="1" dirty="0">
                    <a:latin typeface="Segoe UI" panose="020B0502040204020203" pitchFamily="34" charset="0"/>
                    <a:ea typeface="Quattrocento Sans"/>
                    <a:cs typeface="Segoe UI" panose="020B0502040204020203" pitchFamily="34" charset="0"/>
                    <a:sym typeface="Quattrocento Sans"/>
                  </a:rPr>
                  <a:t>Containerize Applications</a:t>
                </a:r>
              </a:p>
              <a:p>
                <a:pPr algn="ctr" defTabSz="914367">
                  <a:buClr>
                    <a:srgbClr val="BAD80A"/>
                  </a:buClr>
                  <a:buSzPct val="25000"/>
                  <a:defRPr/>
                </a:pPr>
                <a:endParaRPr lang="en-US" sz="1568" b="1" dirty="0">
                  <a:latin typeface="Segoe UI" panose="020B0502040204020203" pitchFamily="34" charset="0"/>
                  <a:ea typeface="Quattrocento Sans"/>
                  <a:cs typeface="Segoe UI" panose="020B0502040204020203" pitchFamily="34" charset="0"/>
                  <a:sym typeface="Quattrocento Sans"/>
                </a:endParaRPr>
              </a:p>
              <a:p>
                <a:pPr algn="ctr" defTabSz="914367">
                  <a:buClr>
                    <a:srgbClr val="BAD80A"/>
                  </a:buClr>
                  <a:buSzPct val="25000"/>
                  <a:defRPr/>
                </a:pPr>
                <a:r>
                  <a:rPr lang="en-US" sz="1568" spc="29" dirty="0">
                    <a:latin typeface="Segoe UI" panose="020B0502040204020203" pitchFamily="34" charset="0"/>
                    <a:ea typeface="Quattrocento Sans"/>
                    <a:cs typeface="Segoe UI" panose="020B0502040204020203" pitchFamily="34" charset="0"/>
                    <a:sym typeface="Quattrocento Sans"/>
                  </a:rPr>
                  <a:t>Re-architect</a:t>
                </a:r>
                <a:r>
                  <a:rPr lang="en-US" sz="1568" dirty="0">
                    <a:latin typeface="Segoe UI" panose="020B0502040204020203" pitchFamily="34" charset="0"/>
                    <a:ea typeface="Quattrocento Sans"/>
                    <a:cs typeface="Segoe UI" panose="020B0502040204020203" pitchFamily="34" charset="0"/>
                    <a:sym typeface="Quattrocento Sans"/>
                  </a:rPr>
                  <a:t> apps for scale </a:t>
                </a:r>
                <a:r>
                  <a:rPr lang="en-US" sz="1568" spc="-59" dirty="0">
                    <a:latin typeface="Segoe UI" panose="020B0502040204020203" pitchFamily="34" charset="0"/>
                    <a:ea typeface="Quattrocento Sans"/>
                    <a:cs typeface="Segoe UI" panose="020B0502040204020203" pitchFamily="34" charset="0"/>
                    <a:sym typeface="Quattrocento Sans"/>
                  </a:rPr>
                  <a:t>with containers.</a:t>
                </a:r>
                <a:endParaRPr lang="en" sz="1568" spc="-59" dirty="0">
                  <a:latin typeface="Segoe UI" panose="020B0502040204020203" pitchFamily="34" charset="0"/>
                  <a:ea typeface="Quattrocento Sans"/>
                  <a:cs typeface="Segoe UI" panose="020B0502040204020203" pitchFamily="34" charset="0"/>
                  <a:sym typeface="Quattrocento Sans"/>
                </a:endParaRPr>
              </a:p>
            </p:txBody>
          </p:sp>
          <p:grpSp>
            <p:nvGrpSpPr>
              <p:cNvPr id="58" name="Group 57">
                <a:extLst>
                  <a:ext uri="{FF2B5EF4-FFF2-40B4-BE49-F238E27FC236}">
                    <a16:creationId xmlns:a16="http://schemas.microsoft.com/office/drawing/2014/main" id="{1ADC8ED8-6164-4F4F-9D58-E5C60FC445B6}"/>
                  </a:ext>
                </a:extLst>
              </p:cNvPr>
              <p:cNvGrpSpPr/>
              <p:nvPr/>
            </p:nvGrpSpPr>
            <p:grpSpPr>
              <a:xfrm>
                <a:off x="4931400" y="2583621"/>
                <a:ext cx="930911" cy="859132"/>
                <a:chOff x="4998342" y="2583621"/>
                <a:chExt cx="930911" cy="859132"/>
              </a:xfrm>
            </p:grpSpPr>
            <p:grpSp>
              <p:nvGrpSpPr>
                <p:cNvPr id="47" name="Shape 597">
                  <a:extLst>
                    <a:ext uri="{FF2B5EF4-FFF2-40B4-BE49-F238E27FC236}">
                      <a16:creationId xmlns:a16="http://schemas.microsoft.com/office/drawing/2014/main" id="{FF4AE0A5-94E0-499B-8632-EC37F3FE195F}"/>
                    </a:ext>
                  </a:extLst>
                </p:cNvPr>
                <p:cNvGrpSpPr/>
                <p:nvPr/>
              </p:nvGrpSpPr>
              <p:grpSpPr>
                <a:xfrm>
                  <a:off x="4998342" y="2583621"/>
                  <a:ext cx="772717" cy="758548"/>
                  <a:chOff x="-2859903" y="1164982"/>
                  <a:chExt cx="646200" cy="646200"/>
                </a:xfrm>
                <a:solidFill>
                  <a:srgbClr val="E6E6E6"/>
                </a:solidFill>
              </p:grpSpPr>
              <p:sp>
                <p:nvSpPr>
                  <p:cNvPr id="51" name="Shape 598">
                    <a:extLst>
                      <a:ext uri="{FF2B5EF4-FFF2-40B4-BE49-F238E27FC236}">
                        <a16:creationId xmlns:a16="http://schemas.microsoft.com/office/drawing/2014/main" id="{3CABFCFC-7BC7-4396-97F8-DC5CDCFD90E2}"/>
                      </a:ext>
                    </a:extLst>
                  </p:cNvPr>
                  <p:cNvSpPr/>
                  <p:nvPr/>
                </p:nvSpPr>
                <p:spPr>
                  <a:xfrm>
                    <a:off x="-2859903" y="116498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grpFill/>
                  <a:ln w="28575" cap="flat" cmpd="sng">
                    <a:solidFill>
                      <a:srgbClr val="0072C6"/>
                    </a:solidFill>
                    <a:prstDash val="solid"/>
                    <a:miter/>
                    <a:headEnd type="none" w="med" len="med"/>
                    <a:tailEnd type="none" w="med" len="med"/>
                  </a:ln>
                </p:spPr>
                <p:txBody>
                  <a:bodyPr lIns="89621" tIns="44794" rIns="89621" bIns="44794" anchor="t" anchorCtr="0">
                    <a:noAutofit/>
                  </a:bodyPr>
                  <a:lstStyle/>
                  <a:p>
                    <a:pPr>
                      <a:buClr>
                        <a:srgbClr val="000000"/>
                      </a:buClr>
                      <a:defRPr/>
                    </a:pPr>
                    <a:endParaRPr sz="1333" kern="0">
                      <a:latin typeface="Arial"/>
                      <a:ea typeface="Arial"/>
                      <a:cs typeface="Arial"/>
                      <a:sym typeface="Arial"/>
                    </a:endParaRPr>
                  </a:p>
                </p:txBody>
              </p:sp>
              <p:cxnSp>
                <p:nvCxnSpPr>
                  <p:cNvPr id="52" name="Shape 599">
                    <a:extLst>
                      <a:ext uri="{FF2B5EF4-FFF2-40B4-BE49-F238E27FC236}">
                        <a16:creationId xmlns:a16="http://schemas.microsoft.com/office/drawing/2014/main" id="{93944AA8-818E-4B73-98E9-57207887E624}"/>
                      </a:ext>
                    </a:extLst>
                  </p:cNvPr>
                  <p:cNvCxnSpPr/>
                  <p:nvPr/>
                </p:nvCxnSpPr>
                <p:spPr>
                  <a:xfrm rot="10800000">
                    <a:off x="-2682102"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3" name="Shape 600">
                    <a:extLst>
                      <a:ext uri="{FF2B5EF4-FFF2-40B4-BE49-F238E27FC236}">
                        <a16:creationId xmlns:a16="http://schemas.microsoft.com/office/drawing/2014/main" id="{BA8C5241-C61D-4A46-B511-0525F200CA60}"/>
                      </a:ext>
                    </a:extLst>
                  </p:cNvPr>
                  <p:cNvCxnSpPr/>
                  <p:nvPr/>
                </p:nvCxnSpPr>
                <p:spPr>
                  <a:xfrm rot="10800000">
                    <a:off x="-2588427"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4" name="Shape 601">
                    <a:extLst>
                      <a:ext uri="{FF2B5EF4-FFF2-40B4-BE49-F238E27FC236}">
                        <a16:creationId xmlns:a16="http://schemas.microsoft.com/office/drawing/2014/main" id="{E0AFAE39-E3C0-456E-9E6F-DBA00B264F6A}"/>
                      </a:ext>
                    </a:extLst>
                  </p:cNvPr>
                  <p:cNvCxnSpPr/>
                  <p:nvPr/>
                </p:nvCxnSpPr>
                <p:spPr>
                  <a:xfrm rot="10800000">
                    <a:off x="-2481314" y="1320443"/>
                    <a:ext cx="0" cy="319200"/>
                  </a:xfrm>
                  <a:prstGeom prst="straightConnector1">
                    <a:avLst/>
                  </a:prstGeom>
                  <a:grpFill/>
                  <a:ln w="28575" cap="rnd" cmpd="sng">
                    <a:solidFill>
                      <a:srgbClr val="0072C6"/>
                    </a:solidFill>
                    <a:prstDash val="solid"/>
                    <a:round/>
                    <a:headEnd type="none" w="med" len="med"/>
                    <a:tailEnd type="none" w="med" len="med"/>
                  </a:ln>
                </p:spPr>
              </p:cxnSp>
              <p:cxnSp>
                <p:nvCxnSpPr>
                  <p:cNvPr id="55" name="Shape 602">
                    <a:extLst>
                      <a:ext uri="{FF2B5EF4-FFF2-40B4-BE49-F238E27FC236}">
                        <a16:creationId xmlns:a16="http://schemas.microsoft.com/office/drawing/2014/main" id="{8672E453-C213-4F20-9CAF-3F501D9197DC}"/>
                      </a:ext>
                    </a:extLst>
                  </p:cNvPr>
                  <p:cNvCxnSpPr/>
                  <p:nvPr/>
                </p:nvCxnSpPr>
                <p:spPr>
                  <a:xfrm rot="10800000">
                    <a:off x="-2394759" y="1320443"/>
                    <a:ext cx="0" cy="319200"/>
                  </a:xfrm>
                  <a:prstGeom prst="straightConnector1">
                    <a:avLst/>
                  </a:prstGeom>
                  <a:grpFill/>
                  <a:ln w="28575" cap="rnd" cmpd="sng">
                    <a:solidFill>
                      <a:srgbClr val="0072C6"/>
                    </a:solidFill>
                    <a:prstDash val="solid"/>
                    <a:round/>
                    <a:headEnd type="none" w="med" len="med"/>
                    <a:tailEnd type="none" w="med" len="med"/>
                  </a:ln>
                </p:spPr>
              </p:cxnSp>
            </p:grpSp>
            <p:sp>
              <p:nvSpPr>
                <p:cNvPr id="49" name="Shape 604">
                  <a:extLst>
                    <a:ext uri="{FF2B5EF4-FFF2-40B4-BE49-F238E27FC236}">
                      <a16:creationId xmlns:a16="http://schemas.microsoft.com/office/drawing/2014/main" id="{449EEC33-CBF7-4C71-BE63-9166003CA8D3}"/>
                    </a:ext>
                  </a:extLst>
                </p:cNvPr>
                <p:cNvSpPr/>
                <p:nvPr/>
              </p:nvSpPr>
              <p:spPr>
                <a:xfrm>
                  <a:off x="5495029" y="3008462"/>
                  <a:ext cx="434224" cy="434291"/>
                </a:xfrm>
                <a:prstGeom prst="ellipse">
                  <a:avLst/>
                </a:prstGeom>
                <a:solidFill>
                  <a:srgbClr val="E6E6E6"/>
                </a:solidFill>
                <a:ln w="28575" cap="flat" cmpd="sng">
                  <a:solidFill>
                    <a:srgbClr val="0072C6"/>
                  </a:solidFill>
                  <a:prstDash val="solid"/>
                  <a:miter/>
                  <a:headEnd type="none" w="med" len="med"/>
                  <a:tailEnd type="none" w="med" len="med"/>
                </a:ln>
              </p:spPr>
              <p:txBody>
                <a:bodyPr lIns="89621" tIns="44794" rIns="89621" bIns="44794" anchor="ctr" anchorCtr="0">
                  <a:noAutofit/>
                </a:bodyPr>
                <a:lstStyle/>
                <a:p>
                  <a:pPr algn="ctr">
                    <a:buClr>
                      <a:srgbClr val="353535"/>
                    </a:buClr>
                    <a:defRPr/>
                  </a:pPr>
                  <a:endParaRPr sz="1733" kern="0">
                    <a:latin typeface="Arial"/>
                    <a:ea typeface="Arial"/>
                    <a:cs typeface="Arial"/>
                    <a:sym typeface="Arial"/>
                  </a:endParaRPr>
                </a:p>
              </p:txBody>
            </p:sp>
            <p:sp>
              <p:nvSpPr>
                <p:cNvPr id="50" name="Shape 605">
                  <a:extLst>
                    <a:ext uri="{FF2B5EF4-FFF2-40B4-BE49-F238E27FC236}">
                      <a16:creationId xmlns:a16="http://schemas.microsoft.com/office/drawing/2014/main" id="{F55E7C30-93B0-4E8C-A97E-74993BFF4D9C}"/>
                    </a:ext>
                  </a:extLst>
                </p:cNvPr>
                <p:cNvSpPr/>
                <p:nvPr/>
              </p:nvSpPr>
              <p:spPr>
                <a:xfrm>
                  <a:off x="5615584" y="3066281"/>
                  <a:ext cx="211483" cy="286310"/>
                </a:xfrm>
                <a:custGeom>
                  <a:avLst/>
                  <a:gdLst/>
                  <a:ahLst/>
                  <a:cxnLst/>
                  <a:rect l="0" t="0" r="0" b="0"/>
                  <a:pathLst>
                    <a:path w="120000" h="120000" extrusionOk="0">
                      <a:moveTo>
                        <a:pt x="106551" y="52919"/>
                      </a:moveTo>
                      <a:cubicBezTo>
                        <a:pt x="13448" y="52919"/>
                        <a:pt x="13448" y="52919"/>
                        <a:pt x="13448" y="52919"/>
                      </a:cubicBezTo>
                      <a:cubicBezTo>
                        <a:pt x="6206" y="52919"/>
                        <a:pt x="0" y="57142"/>
                        <a:pt x="0" y="62360"/>
                      </a:cubicBezTo>
                      <a:cubicBezTo>
                        <a:pt x="0" y="110310"/>
                        <a:pt x="0" y="110310"/>
                        <a:pt x="0" y="110310"/>
                      </a:cubicBezTo>
                      <a:cubicBezTo>
                        <a:pt x="0" y="115776"/>
                        <a:pt x="6206" y="120000"/>
                        <a:pt x="13448" y="120000"/>
                      </a:cubicBezTo>
                      <a:cubicBezTo>
                        <a:pt x="106551" y="120000"/>
                        <a:pt x="106551" y="120000"/>
                        <a:pt x="106551" y="120000"/>
                      </a:cubicBezTo>
                      <a:cubicBezTo>
                        <a:pt x="114137" y="120000"/>
                        <a:pt x="120000" y="115776"/>
                        <a:pt x="120000" y="110310"/>
                      </a:cubicBezTo>
                      <a:cubicBezTo>
                        <a:pt x="120000" y="62360"/>
                        <a:pt x="120000" y="62360"/>
                        <a:pt x="120000" y="62360"/>
                      </a:cubicBezTo>
                      <a:cubicBezTo>
                        <a:pt x="120000" y="57142"/>
                        <a:pt x="114137" y="52919"/>
                        <a:pt x="106551" y="52919"/>
                      </a:cubicBezTo>
                      <a:close/>
                      <a:moveTo>
                        <a:pt x="113448" y="110310"/>
                      </a:moveTo>
                      <a:cubicBezTo>
                        <a:pt x="113448" y="113043"/>
                        <a:pt x="110344" y="115279"/>
                        <a:pt x="106551" y="115279"/>
                      </a:cubicBezTo>
                      <a:cubicBezTo>
                        <a:pt x="13448" y="115279"/>
                        <a:pt x="13448" y="115279"/>
                        <a:pt x="13448" y="115279"/>
                      </a:cubicBezTo>
                      <a:cubicBezTo>
                        <a:pt x="9655" y="115279"/>
                        <a:pt x="6896" y="113043"/>
                        <a:pt x="6896" y="110310"/>
                      </a:cubicBezTo>
                      <a:cubicBezTo>
                        <a:pt x="6896" y="62360"/>
                        <a:pt x="6896" y="62360"/>
                        <a:pt x="6896" y="62360"/>
                      </a:cubicBezTo>
                      <a:cubicBezTo>
                        <a:pt x="6896" y="59875"/>
                        <a:pt x="9655" y="57639"/>
                        <a:pt x="13448" y="57639"/>
                      </a:cubicBezTo>
                      <a:cubicBezTo>
                        <a:pt x="106551" y="57639"/>
                        <a:pt x="106551" y="57639"/>
                        <a:pt x="106551" y="57639"/>
                      </a:cubicBezTo>
                      <a:cubicBezTo>
                        <a:pt x="110344" y="57639"/>
                        <a:pt x="113448" y="59875"/>
                        <a:pt x="113448" y="62360"/>
                      </a:cubicBezTo>
                      <a:lnTo>
                        <a:pt x="113448" y="110310"/>
                      </a:lnTo>
                      <a:close/>
                      <a:moveTo>
                        <a:pt x="23448" y="31304"/>
                      </a:moveTo>
                      <a:cubicBezTo>
                        <a:pt x="23448" y="16645"/>
                        <a:pt x="40000" y="4720"/>
                        <a:pt x="60000" y="4720"/>
                      </a:cubicBezTo>
                      <a:cubicBezTo>
                        <a:pt x="80344" y="4720"/>
                        <a:pt x="96551" y="16645"/>
                        <a:pt x="96551" y="31304"/>
                      </a:cubicBezTo>
                      <a:cubicBezTo>
                        <a:pt x="96551" y="47950"/>
                        <a:pt x="96551" y="47950"/>
                        <a:pt x="96551" y="47950"/>
                      </a:cubicBezTo>
                      <a:cubicBezTo>
                        <a:pt x="103448" y="47950"/>
                        <a:pt x="103448" y="47950"/>
                        <a:pt x="103448" y="47950"/>
                      </a:cubicBezTo>
                      <a:cubicBezTo>
                        <a:pt x="103448" y="31304"/>
                        <a:pt x="103448" y="31304"/>
                        <a:pt x="103448" y="31304"/>
                      </a:cubicBezTo>
                      <a:cubicBezTo>
                        <a:pt x="103448" y="13913"/>
                        <a:pt x="83793" y="0"/>
                        <a:pt x="60000" y="0"/>
                      </a:cubicBezTo>
                      <a:cubicBezTo>
                        <a:pt x="36206" y="0"/>
                        <a:pt x="16896" y="13913"/>
                        <a:pt x="16896" y="31304"/>
                      </a:cubicBezTo>
                      <a:cubicBezTo>
                        <a:pt x="16896" y="47950"/>
                        <a:pt x="16896" y="47950"/>
                        <a:pt x="16896" y="47950"/>
                      </a:cubicBezTo>
                      <a:cubicBezTo>
                        <a:pt x="23448" y="47950"/>
                        <a:pt x="23448" y="47950"/>
                        <a:pt x="23448" y="47950"/>
                      </a:cubicBezTo>
                      <a:lnTo>
                        <a:pt x="23448" y="31304"/>
                      </a:lnTo>
                      <a:close/>
                      <a:moveTo>
                        <a:pt x="60000" y="74285"/>
                      </a:moveTo>
                      <a:cubicBezTo>
                        <a:pt x="54482" y="74285"/>
                        <a:pt x="50000" y="77515"/>
                        <a:pt x="50000" y="81490"/>
                      </a:cubicBezTo>
                      <a:cubicBezTo>
                        <a:pt x="50000" y="84720"/>
                        <a:pt x="52758" y="87453"/>
                        <a:pt x="56551" y="88447"/>
                      </a:cubicBezTo>
                      <a:cubicBezTo>
                        <a:pt x="56551" y="103105"/>
                        <a:pt x="56551" y="103105"/>
                        <a:pt x="56551" y="103105"/>
                      </a:cubicBezTo>
                      <a:cubicBezTo>
                        <a:pt x="63448" y="103105"/>
                        <a:pt x="63448" y="103105"/>
                        <a:pt x="63448" y="103105"/>
                      </a:cubicBezTo>
                      <a:cubicBezTo>
                        <a:pt x="63448" y="88447"/>
                        <a:pt x="63448" y="88447"/>
                        <a:pt x="63448" y="88447"/>
                      </a:cubicBezTo>
                      <a:cubicBezTo>
                        <a:pt x="67241" y="87453"/>
                        <a:pt x="70000" y="84720"/>
                        <a:pt x="70000" y="81490"/>
                      </a:cubicBezTo>
                      <a:cubicBezTo>
                        <a:pt x="70000" y="77515"/>
                        <a:pt x="65517" y="74285"/>
                        <a:pt x="60000" y="74285"/>
                      </a:cubicBezTo>
                      <a:close/>
                    </a:path>
                  </a:pathLst>
                </a:custGeom>
                <a:solidFill>
                  <a:srgbClr val="E6E6E6"/>
                </a:solidFill>
                <a:ln w="28575" cap="flat" cmpd="sng">
                  <a:solidFill>
                    <a:srgbClr val="0072C6"/>
                  </a:solidFill>
                  <a:prstDash val="solid"/>
                  <a:round/>
                  <a:headEnd type="none" w="med" len="med"/>
                  <a:tailEnd type="none" w="med" len="med"/>
                </a:ln>
              </p:spPr>
              <p:txBody>
                <a:bodyPr lIns="89621" tIns="44794" rIns="89621" bIns="44794" anchor="t" anchorCtr="0">
                  <a:noAutofit/>
                </a:bodyPr>
                <a:lstStyle/>
                <a:p>
                  <a:pPr>
                    <a:buClr>
                      <a:srgbClr val="353535"/>
                    </a:buClr>
                    <a:defRPr/>
                  </a:pPr>
                  <a:endParaRPr sz="1733" kern="0">
                    <a:latin typeface="Arial"/>
                    <a:ea typeface="Arial"/>
                    <a:cs typeface="Arial"/>
                    <a:sym typeface="Arial"/>
                  </a:endParaRPr>
                </a:p>
              </p:txBody>
            </p:sp>
          </p:grpSp>
        </p:grpSp>
        <p:sp>
          <p:nvSpPr>
            <p:cNvPr id="56" name="Shape 640">
              <a:extLst>
                <a:ext uri="{FF2B5EF4-FFF2-40B4-BE49-F238E27FC236}">
                  <a16:creationId xmlns:a16="http://schemas.microsoft.com/office/drawing/2014/main" id="{6C61FB81-AA4D-4F7A-948F-5CB8CFABE21A}"/>
                </a:ext>
              </a:extLst>
            </p:cNvPr>
            <p:cNvSpPr/>
            <p:nvPr/>
          </p:nvSpPr>
          <p:spPr>
            <a:xfrm>
              <a:off x="4347220" y="2849491"/>
              <a:ext cx="363087" cy="266400"/>
            </a:xfrm>
            <a:prstGeom prst="rightArrow">
              <a:avLst>
                <a:gd name="adj1" fmla="val 50000"/>
                <a:gd name="adj2" fmla="val 50000"/>
              </a:avLst>
            </a:prstGeom>
            <a:solidFill>
              <a:schemeClr val="tx1"/>
            </a:solidFill>
            <a:ln>
              <a:noFill/>
            </a:ln>
          </p:spPr>
          <p:txBody>
            <a:bodyPr lIns="89621" tIns="44794" rIns="89621" bIns="44794" anchor="ctr" anchorCtr="0">
              <a:noAutofit/>
            </a:bodyPr>
            <a:lstStyle/>
            <a:p>
              <a:pPr algn="ctr" defTabSz="914367">
                <a:buClr>
                  <a:srgbClr val="353535"/>
                </a:buClr>
                <a:defRPr/>
              </a:pPr>
              <a:endParaRPr sz="1733" kern="0">
                <a:latin typeface="Arial"/>
                <a:ea typeface="Arial"/>
                <a:cs typeface="Arial"/>
                <a:sym typeface="Arial"/>
              </a:endParaRPr>
            </a:p>
          </p:txBody>
        </p:sp>
      </p:grpSp>
      <p:grpSp>
        <p:nvGrpSpPr>
          <p:cNvPr id="65" name="Group 64">
            <a:extLst>
              <a:ext uri="{FF2B5EF4-FFF2-40B4-BE49-F238E27FC236}">
                <a16:creationId xmlns:a16="http://schemas.microsoft.com/office/drawing/2014/main" id="{7557C8D2-414B-C84E-A762-9E77DF913C86}"/>
              </a:ext>
            </a:extLst>
          </p:cNvPr>
          <p:cNvGrpSpPr/>
          <p:nvPr/>
        </p:nvGrpSpPr>
        <p:grpSpPr>
          <a:xfrm>
            <a:off x="1356526" y="5099402"/>
            <a:ext cx="8889999" cy="1932699"/>
            <a:chOff x="112659" y="4498821"/>
            <a:chExt cx="11675872" cy="2668151"/>
          </a:xfrm>
        </p:grpSpPr>
        <p:grpSp>
          <p:nvGrpSpPr>
            <p:cNvPr id="66" name="Group 65">
              <a:extLst>
                <a:ext uri="{FF2B5EF4-FFF2-40B4-BE49-F238E27FC236}">
                  <a16:creationId xmlns:a16="http://schemas.microsoft.com/office/drawing/2014/main" id="{C7169894-5238-E542-A5FC-12FA89843260}"/>
                </a:ext>
              </a:extLst>
            </p:cNvPr>
            <p:cNvGrpSpPr/>
            <p:nvPr/>
          </p:nvGrpSpPr>
          <p:grpSpPr>
            <a:xfrm>
              <a:off x="457200" y="5650428"/>
              <a:ext cx="11284010" cy="236696"/>
              <a:chOff x="457200" y="5650428"/>
              <a:chExt cx="11284010" cy="236696"/>
            </a:xfrm>
          </p:grpSpPr>
          <p:cxnSp>
            <p:nvCxnSpPr>
              <p:cNvPr id="141" name="Straight Connector 140">
                <a:extLst>
                  <a:ext uri="{FF2B5EF4-FFF2-40B4-BE49-F238E27FC236}">
                    <a16:creationId xmlns:a16="http://schemas.microsoft.com/office/drawing/2014/main" id="{F09FDC55-0D93-F24F-8513-8557DB2FC036}"/>
                  </a:ext>
                </a:extLst>
              </p:cNvPr>
              <p:cNvCxnSpPr>
                <a:cxnSpLocks/>
              </p:cNvCxnSpPr>
              <p:nvPr/>
            </p:nvCxnSpPr>
            <p:spPr>
              <a:xfrm flipH="1">
                <a:off x="457200" y="5768776"/>
                <a:ext cx="11211632" cy="0"/>
              </a:xfrm>
              <a:prstGeom prst="line">
                <a:avLst/>
              </a:prstGeom>
              <a:noFill/>
              <a:ln w="57150" cap="rnd">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2" name="Arrow: Chevron 31">
                <a:extLst>
                  <a:ext uri="{FF2B5EF4-FFF2-40B4-BE49-F238E27FC236}">
                    <a16:creationId xmlns:a16="http://schemas.microsoft.com/office/drawing/2014/main" id="{9A41F4FA-B5C5-D844-8BFE-B4241D88F27D}"/>
                  </a:ext>
                </a:extLst>
              </p:cNvPr>
              <p:cNvSpPr/>
              <p:nvPr/>
            </p:nvSpPr>
            <p:spPr bwMode="auto">
              <a:xfrm>
                <a:off x="11596453" y="5650428"/>
                <a:ext cx="144757" cy="236696"/>
              </a:xfrm>
              <a:prstGeom prst="chevron">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59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7" name="TextBox 66">
              <a:extLst>
                <a:ext uri="{FF2B5EF4-FFF2-40B4-BE49-F238E27FC236}">
                  <a16:creationId xmlns:a16="http://schemas.microsoft.com/office/drawing/2014/main" id="{17A52F9B-BE62-924D-AFC7-787C1C9D12E8}"/>
                </a:ext>
              </a:extLst>
            </p:cNvPr>
            <p:cNvSpPr txBox="1"/>
            <p:nvPr/>
          </p:nvSpPr>
          <p:spPr>
            <a:xfrm>
              <a:off x="4880493" y="5766866"/>
              <a:ext cx="19459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Containers</a:t>
              </a:r>
            </a:p>
            <a:p>
              <a:pPr algn="ctr" defTabSz="913873">
                <a:spcAft>
                  <a:spcPts val="600"/>
                </a:spcAft>
                <a:defRPr/>
              </a:pPr>
              <a:r>
                <a:rPr lang="en-US" sz="1122" i="1" kern="0" dirty="0">
                  <a:latin typeface="Segoe UI Semilight"/>
                </a:rPr>
                <a:t>Container Platform</a:t>
              </a:r>
            </a:p>
          </p:txBody>
        </p:sp>
        <p:sp>
          <p:nvSpPr>
            <p:cNvPr id="68" name="TextBox 67">
              <a:extLst>
                <a:ext uri="{FF2B5EF4-FFF2-40B4-BE49-F238E27FC236}">
                  <a16:creationId xmlns:a16="http://schemas.microsoft.com/office/drawing/2014/main" id="{21597AE6-029C-1044-B334-BCF702988F06}"/>
                </a:ext>
              </a:extLst>
            </p:cNvPr>
            <p:cNvSpPr txBox="1"/>
            <p:nvPr/>
          </p:nvSpPr>
          <p:spPr>
            <a:xfrm>
              <a:off x="112659" y="5766866"/>
              <a:ext cx="2327204" cy="1156976"/>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On-Premises</a:t>
              </a:r>
            </a:p>
            <a:p>
              <a:pPr algn="ctr" defTabSz="913873">
                <a:spcAft>
                  <a:spcPts val="600"/>
                </a:spcAft>
                <a:defRPr/>
              </a:pPr>
              <a:r>
                <a:rPr lang="en-US" sz="1122" i="1" kern="0" dirty="0">
                  <a:latin typeface="Segoe UI Semilight"/>
                </a:rPr>
                <a:t>Infrastructure Platform</a:t>
              </a:r>
            </a:p>
          </p:txBody>
        </p:sp>
        <p:grpSp>
          <p:nvGrpSpPr>
            <p:cNvPr id="69" name="Group 68">
              <a:extLst>
                <a:ext uri="{FF2B5EF4-FFF2-40B4-BE49-F238E27FC236}">
                  <a16:creationId xmlns:a16="http://schemas.microsoft.com/office/drawing/2014/main" id="{9BA01799-8A4D-8147-9BBD-1ECEFD302D51}"/>
                </a:ext>
              </a:extLst>
            </p:cNvPr>
            <p:cNvGrpSpPr/>
            <p:nvPr/>
          </p:nvGrpSpPr>
          <p:grpSpPr>
            <a:xfrm>
              <a:off x="900663" y="4767941"/>
              <a:ext cx="751196" cy="801630"/>
              <a:chOff x="2084593" y="2157479"/>
              <a:chExt cx="958326" cy="1022668"/>
            </a:xfrm>
          </p:grpSpPr>
          <p:grpSp>
            <p:nvGrpSpPr>
              <p:cNvPr id="124" name="Group 4">
                <a:extLst>
                  <a:ext uri="{FF2B5EF4-FFF2-40B4-BE49-F238E27FC236}">
                    <a16:creationId xmlns:a16="http://schemas.microsoft.com/office/drawing/2014/main" id="{0EBF0668-E947-4844-9936-6B2B7A8BC491}"/>
                  </a:ext>
                </a:extLst>
              </p:cNvPr>
              <p:cNvGrpSpPr>
                <a:grpSpLocks noChangeAspect="1"/>
              </p:cNvGrpSpPr>
              <p:nvPr/>
            </p:nvGrpSpPr>
            <p:grpSpPr bwMode="auto">
              <a:xfrm>
                <a:off x="2084593" y="2157479"/>
                <a:ext cx="475727" cy="1022668"/>
                <a:chOff x="7" y="12"/>
                <a:chExt cx="167" cy="359"/>
              </a:xfrm>
            </p:grpSpPr>
            <p:sp>
              <p:nvSpPr>
                <p:cNvPr id="132" name="Rectangle 5">
                  <a:extLst>
                    <a:ext uri="{FF2B5EF4-FFF2-40B4-BE49-F238E27FC236}">
                      <a16:creationId xmlns:a16="http://schemas.microsoft.com/office/drawing/2014/main" id="{918B884B-ABBA-D646-8077-1D0A6ADCDF8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3" name="Freeform 6">
                  <a:extLst>
                    <a:ext uri="{FF2B5EF4-FFF2-40B4-BE49-F238E27FC236}">
                      <a16:creationId xmlns:a16="http://schemas.microsoft.com/office/drawing/2014/main" id="{9EC353E8-6A0F-E44E-AA25-8EBE04F025DC}"/>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4" name="Rectangle 7">
                  <a:extLst>
                    <a:ext uri="{FF2B5EF4-FFF2-40B4-BE49-F238E27FC236}">
                      <a16:creationId xmlns:a16="http://schemas.microsoft.com/office/drawing/2014/main" id="{B0D94B0A-A7CD-DE4F-9F05-C835FED4825D}"/>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5" name="Rectangle 8">
                  <a:extLst>
                    <a:ext uri="{FF2B5EF4-FFF2-40B4-BE49-F238E27FC236}">
                      <a16:creationId xmlns:a16="http://schemas.microsoft.com/office/drawing/2014/main" id="{502D99CB-38CA-F74F-93C1-1D41C08A0DAC}"/>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6" name="Rectangle 9">
                  <a:extLst>
                    <a:ext uri="{FF2B5EF4-FFF2-40B4-BE49-F238E27FC236}">
                      <a16:creationId xmlns:a16="http://schemas.microsoft.com/office/drawing/2014/main" id="{0A09AE6A-2359-CC40-B183-B789CCF08CE1}"/>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7" name="Rectangle 10">
                  <a:extLst>
                    <a:ext uri="{FF2B5EF4-FFF2-40B4-BE49-F238E27FC236}">
                      <a16:creationId xmlns:a16="http://schemas.microsoft.com/office/drawing/2014/main" id="{78435F4C-3A0C-D44B-91DF-73917881026E}"/>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8" name="Rectangle 11">
                  <a:extLst>
                    <a:ext uri="{FF2B5EF4-FFF2-40B4-BE49-F238E27FC236}">
                      <a16:creationId xmlns:a16="http://schemas.microsoft.com/office/drawing/2014/main" id="{080FF68D-6B13-3549-89D9-8E1662C90049}"/>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9" name="Rectangle 12">
                  <a:extLst>
                    <a:ext uri="{FF2B5EF4-FFF2-40B4-BE49-F238E27FC236}">
                      <a16:creationId xmlns:a16="http://schemas.microsoft.com/office/drawing/2014/main" id="{914ECE29-D218-7349-AE6B-BB461B20D85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40" name="Rectangle 13">
                  <a:extLst>
                    <a:ext uri="{FF2B5EF4-FFF2-40B4-BE49-F238E27FC236}">
                      <a16:creationId xmlns:a16="http://schemas.microsoft.com/office/drawing/2014/main" id="{348EAD7E-22E4-AF47-AA2D-E8244B15689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grpSp>
            <p:nvGrpSpPr>
              <p:cNvPr id="125" name="Group 124">
                <a:extLst>
                  <a:ext uri="{FF2B5EF4-FFF2-40B4-BE49-F238E27FC236}">
                    <a16:creationId xmlns:a16="http://schemas.microsoft.com/office/drawing/2014/main" id="{00F8F1EF-278C-C44D-96A0-403FBC319A92}"/>
                  </a:ext>
                </a:extLst>
              </p:cNvPr>
              <p:cNvGrpSpPr/>
              <p:nvPr/>
            </p:nvGrpSpPr>
            <p:grpSpPr>
              <a:xfrm>
                <a:off x="2561534" y="2758439"/>
                <a:ext cx="475727" cy="421466"/>
                <a:chOff x="2779974" y="2727959"/>
                <a:chExt cx="475727" cy="421466"/>
              </a:xfrm>
            </p:grpSpPr>
            <p:sp>
              <p:nvSpPr>
                <p:cNvPr id="127" name="Rectangle 5">
                  <a:extLst>
                    <a:ext uri="{FF2B5EF4-FFF2-40B4-BE49-F238E27FC236}">
                      <a16:creationId xmlns:a16="http://schemas.microsoft.com/office/drawing/2014/main" id="{36E29FAC-DE7C-1D47-9565-5431DDA0AA11}"/>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8" name="Freeform 6">
                  <a:extLst>
                    <a:ext uri="{FF2B5EF4-FFF2-40B4-BE49-F238E27FC236}">
                      <a16:creationId xmlns:a16="http://schemas.microsoft.com/office/drawing/2014/main" id="{5FC2424D-7146-CE43-A997-1548A4FA95B1}"/>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29" name="Rectangle 7">
                  <a:extLst>
                    <a:ext uri="{FF2B5EF4-FFF2-40B4-BE49-F238E27FC236}">
                      <a16:creationId xmlns:a16="http://schemas.microsoft.com/office/drawing/2014/main" id="{E731B049-B7F9-5840-9B1C-96FAABE20496}"/>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0" name="Rectangle 8">
                  <a:extLst>
                    <a:ext uri="{FF2B5EF4-FFF2-40B4-BE49-F238E27FC236}">
                      <a16:creationId xmlns:a16="http://schemas.microsoft.com/office/drawing/2014/main" id="{8BDFD8DB-2DDA-C349-B9B6-1167C2200982}"/>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sp>
              <p:nvSpPr>
                <p:cNvPr id="131" name="Rectangle 9">
                  <a:extLst>
                    <a:ext uri="{FF2B5EF4-FFF2-40B4-BE49-F238E27FC236}">
                      <a16:creationId xmlns:a16="http://schemas.microsoft.com/office/drawing/2014/main" id="{2A6A6FD3-0C5C-0649-A55D-ADE8ECDADAF1}"/>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353535"/>
                    </a:solidFill>
                    <a:latin typeface="Segoe UI Semilight"/>
                  </a:endParaRPr>
                </a:p>
              </p:txBody>
            </p:sp>
          </p:grpSp>
          <p:sp>
            <p:nvSpPr>
              <p:cNvPr id="126" name="Isosceles Triangle 37">
                <a:extLst>
                  <a:ext uri="{FF2B5EF4-FFF2-40B4-BE49-F238E27FC236}">
                    <a16:creationId xmlns:a16="http://schemas.microsoft.com/office/drawing/2014/main" id="{8DD6B84D-DB85-1545-BD81-50CB4FA7628D}"/>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err="1">
                  <a:solidFill>
                    <a:srgbClr val="353535"/>
                  </a:solidFill>
                  <a:latin typeface="Segoe UI Semilight"/>
                </a:endParaRPr>
              </a:p>
            </p:txBody>
          </p:sp>
        </p:grpSp>
        <p:grpSp>
          <p:nvGrpSpPr>
            <p:cNvPr id="70" name="Group 16">
              <a:extLst>
                <a:ext uri="{FF2B5EF4-FFF2-40B4-BE49-F238E27FC236}">
                  <a16:creationId xmlns:a16="http://schemas.microsoft.com/office/drawing/2014/main" id="{77F43C80-340E-5947-8187-A1DED7A4FDCD}"/>
                </a:ext>
              </a:extLst>
            </p:cNvPr>
            <p:cNvGrpSpPr>
              <a:grpSpLocks noChangeAspect="1"/>
            </p:cNvGrpSpPr>
            <p:nvPr/>
          </p:nvGrpSpPr>
          <p:grpSpPr bwMode="auto">
            <a:xfrm>
              <a:off x="7894239" y="4871065"/>
              <a:ext cx="603878" cy="698506"/>
              <a:chOff x="13" y="7"/>
              <a:chExt cx="351" cy="406"/>
            </a:xfrm>
          </p:grpSpPr>
          <p:sp>
            <p:nvSpPr>
              <p:cNvPr id="112" name="Freeform 17">
                <a:extLst>
                  <a:ext uri="{FF2B5EF4-FFF2-40B4-BE49-F238E27FC236}">
                    <a16:creationId xmlns:a16="http://schemas.microsoft.com/office/drawing/2014/main" id="{1C268531-72ED-6841-ADB2-DEA79EED99BB}"/>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3" name="Freeform 18">
                <a:extLst>
                  <a:ext uri="{FF2B5EF4-FFF2-40B4-BE49-F238E27FC236}">
                    <a16:creationId xmlns:a16="http://schemas.microsoft.com/office/drawing/2014/main" id="{0FE3E1CC-186F-4545-BF66-EA2BEBA7793F}"/>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4" name="Line 19">
                <a:extLst>
                  <a:ext uri="{FF2B5EF4-FFF2-40B4-BE49-F238E27FC236}">
                    <a16:creationId xmlns:a16="http://schemas.microsoft.com/office/drawing/2014/main" id="{70201596-E716-6140-B358-947434C4BDA2}"/>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5" name="Freeform 20">
                <a:extLst>
                  <a:ext uri="{FF2B5EF4-FFF2-40B4-BE49-F238E27FC236}">
                    <a16:creationId xmlns:a16="http://schemas.microsoft.com/office/drawing/2014/main" id="{CD22596E-EE88-4442-9747-BF4DD156282F}"/>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6" name="Freeform 21">
                <a:extLst>
                  <a:ext uri="{FF2B5EF4-FFF2-40B4-BE49-F238E27FC236}">
                    <a16:creationId xmlns:a16="http://schemas.microsoft.com/office/drawing/2014/main" id="{D54D1CA7-723B-8244-AC14-0F5D6FC270C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7" name="Line 22">
                <a:extLst>
                  <a:ext uri="{FF2B5EF4-FFF2-40B4-BE49-F238E27FC236}">
                    <a16:creationId xmlns:a16="http://schemas.microsoft.com/office/drawing/2014/main" id="{EFF64BBF-0453-F54A-9842-9CB8FFF6A989}"/>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8" name="Freeform 23">
                <a:extLst>
                  <a:ext uri="{FF2B5EF4-FFF2-40B4-BE49-F238E27FC236}">
                    <a16:creationId xmlns:a16="http://schemas.microsoft.com/office/drawing/2014/main" id="{4351DA52-7156-0242-86AF-456036DB1C90}"/>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9" name="Freeform 24">
                <a:extLst>
                  <a:ext uri="{FF2B5EF4-FFF2-40B4-BE49-F238E27FC236}">
                    <a16:creationId xmlns:a16="http://schemas.microsoft.com/office/drawing/2014/main" id="{A4E5D275-52F4-104D-A918-46419D8626AE}"/>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0" name="Freeform 25">
                <a:extLst>
                  <a:ext uri="{FF2B5EF4-FFF2-40B4-BE49-F238E27FC236}">
                    <a16:creationId xmlns:a16="http://schemas.microsoft.com/office/drawing/2014/main" id="{DEB0656C-BF8C-C145-86C8-3F93696573D5}"/>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1" name="Line 26">
                <a:extLst>
                  <a:ext uri="{FF2B5EF4-FFF2-40B4-BE49-F238E27FC236}">
                    <a16:creationId xmlns:a16="http://schemas.microsoft.com/office/drawing/2014/main" id="{1DEA4C98-98EE-7E4F-B4C8-6BA4C79FFD39}"/>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2" name="Freeform 27">
                <a:extLst>
                  <a:ext uri="{FF2B5EF4-FFF2-40B4-BE49-F238E27FC236}">
                    <a16:creationId xmlns:a16="http://schemas.microsoft.com/office/drawing/2014/main" id="{DE4A99C8-6240-3D45-A3C7-6BCDF24EC94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23" name="Freeform 28">
                <a:extLst>
                  <a:ext uri="{FF2B5EF4-FFF2-40B4-BE49-F238E27FC236}">
                    <a16:creationId xmlns:a16="http://schemas.microsoft.com/office/drawing/2014/main" id="{8F20D247-790F-DD4A-8D5D-499B77EB1B63}"/>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grpSp>
          <p:nvGrpSpPr>
            <p:cNvPr id="71" name="Group 31">
              <a:extLst>
                <a:ext uri="{FF2B5EF4-FFF2-40B4-BE49-F238E27FC236}">
                  <a16:creationId xmlns:a16="http://schemas.microsoft.com/office/drawing/2014/main" id="{FD0EACF2-CF05-094C-A0A3-2C0E6C12F885}"/>
                </a:ext>
              </a:extLst>
            </p:cNvPr>
            <p:cNvGrpSpPr>
              <a:grpSpLocks noChangeAspect="1"/>
            </p:cNvGrpSpPr>
            <p:nvPr/>
          </p:nvGrpSpPr>
          <p:grpSpPr bwMode="auto">
            <a:xfrm>
              <a:off x="3261005" y="5002225"/>
              <a:ext cx="542786" cy="567346"/>
              <a:chOff x="12" y="7"/>
              <a:chExt cx="221" cy="231"/>
            </a:xfrm>
          </p:grpSpPr>
          <p:sp>
            <p:nvSpPr>
              <p:cNvPr id="97" name="Rectangle 32">
                <a:extLst>
                  <a:ext uri="{FF2B5EF4-FFF2-40B4-BE49-F238E27FC236}">
                    <a16:creationId xmlns:a16="http://schemas.microsoft.com/office/drawing/2014/main" id="{C9A18583-19F5-0343-8FE6-2F228A1BCE14}"/>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8" name="Line 33">
                <a:extLst>
                  <a:ext uri="{FF2B5EF4-FFF2-40B4-BE49-F238E27FC236}">
                    <a16:creationId xmlns:a16="http://schemas.microsoft.com/office/drawing/2014/main" id="{28D9B908-4BD9-B541-8F1A-8B2ACFC13D8F}"/>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9" name="Line 34">
                <a:extLst>
                  <a:ext uri="{FF2B5EF4-FFF2-40B4-BE49-F238E27FC236}">
                    <a16:creationId xmlns:a16="http://schemas.microsoft.com/office/drawing/2014/main" id="{7F1EC3F9-023E-2B47-AFBD-FC95EDD967EC}"/>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0" name="Line 35">
                <a:extLst>
                  <a:ext uri="{FF2B5EF4-FFF2-40B4-BE49-F238E27FC236}">
                    <a16:creationId xmlns:a16="http://schemas.microsoft.com/office/drawing/2014/main" id="{E74BB65C-36B5-8444-8D77-4A7567CBD848}"/>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1" name="Rectangle 36">
                <a:extLst>
                  <a:ext uri="{FF2B5EF4-FFF2-40B4-BE49-F238E27FC236}">
                    <a16:creationId xmlns:a16="http://schemas.microsoft.com/office/drawing/2014/main" id="{C52BBFDD-EA95-F842-BDA5-4FA04FD30668}"/>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2" name="Line 37">
                <a:extLst>
                  <a:ext uri="{FF2B5EF4-FFF2-40B4-BE49-F238E27FC236}">
                    <a16:creationId xmlns:a16="http://schemas.microsoft.com/office/drawing/2014/main" id="{8EFA0670-EE9F-3D4E-9E94-30530B90B8BB}"/>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3" name="Line 38">
                <a:extLst>
                  <a:ext uri="{FF2B5EF4-FFF2-40B4-BE49-F238E27FC236}">
                    <a16:creationId xmlns:a16="http://schemas.microsoft.com/office/drawing/2014/main" id="{D3EED248-7A71-5D49-8E5C-5D99C497F12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4" name="Line 39">
                <a:extLst>
                  <a:ext uri="{FF2B5EF4-FFF2-40B4-BE49-F238E27FC236}">
                    <a16:creationId xmlns:a16="http://schemas.microsoft.com/office/drawing/2014/main" id="{0C7791F4-E9AF-2544-9C04-DBA868E638FF}"/>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5" name="Rectangle 40">
                <a:extLst>
                  <a:ext uri="{FF2B5EF4-FFF2-40B4-BE49-F238E27FC236}">
                    <a16:creationId xmlns:a16="http://schemas.microsoft.com/office/drawing/2014/main" id="{2D3C21BE-5D37-6141-9860-65A4C9539A2A}"/>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6" name="Line 41">
                <a:extLst>
                  <a:ext uri="{FF2B5EF4-FFF2-40B4-BE49-F238E27FC236}">
                    <a16:creationId xmlns:a16="http://schemas.microsoft.com/office/drawing/2014/main" id="{2F9DAE53-B51A-7841-91A3-0EEF7FACE6A7}"/>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7" name="Line 42">
                <a:extLst>
                  <a:ext uri="{FF2B5EF4-FFF2-40B4-BE49-F238E27FC236}">
                    <a16:creationId xmlns:a16="http://schemas.microsoft.com/office/drawing/2014/main" id="{F937EA28-99C5-964F-B91E-24805EAA3E4C}"/>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8" name="Line 43">
                <a:extLst>
                  <a:ext uri="{FF2B5EF4-FFF2-40B4-BE49-F238E27FC236}">
                    <a16:creationId xmlns:a16="http://schemas.microsoft.com/office/drawing/2014/main" id="{C72C4FDD-8A85-CB41-AF7C-190022241D14}"/>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09" name="Line 44">
                <a:extLst>
                  <a:ext uri="{FF2B5EF4-FFF2-40B4-BE49-F238E27FC236}">
                    <a16:creationId xmlns:a16="http://schemas.microsoft.com/office/drawing/2014/main" id="{6A73A4AB-3C42-D243-BCBD-68D9E0D1435C}"/>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0" name="Line 45">
                <a:extLst>
                  <a:ext uri="{FF2B5EF4-FFF2-40B4-BE49-F238E27FC236}">
                    <a16:creationId xmlns:a16="http://schemas.microsoft.com/office/drawing/2014/main" id="{729071A2-B2A8-9E4A-8DAC-4170FAD1C622}"/>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111" name="Line 46">
                <a:extLst>
                  <a:ext uri="{FF2B5EF4-FFF2-40B4-BE49-F238E27FC236}">
                    <a16:creationId xmlns:a16="http://schemas.microsoft.com/office/drawing/2014/main" id="{F3F2D82B-A3B7-8147-9924-FE93377A9C4D}"/>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2" name="Right Brace 71">
              <a:extLst>
                <a:ext uri="{FF2B5EF4-FFF2-40B4-BE49-F238E27FC236}">
                  <a16:creationId xmlns:a16="http://schemas.microsoft.com/office/drawing/2014/main" id="{F04E3A81-805D-2145-A7D1-4536F17353E0}"/>
                </a:ext>
              </a:extLst>
            </p:cNvPr>
            <p:cNvSpPr/>
            <p:nvPr/>
          </p:nvSpPr>
          <p:spPr>
            <a:xfrm rot="16200000">
              <a:off x="7057926" y="-35809"/>
              <a:ext cx="195975" cy="926523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4" name="Right Brace 93">
              <a:extLst>
                <a:ext uri="{FF2B5EF4-FFF2-40B4-BE49-F238E27FC236}">
                  <a16:creationId xmlns:a16="http://schemas.microsoft.com/office/drawing/2014/main" id="{C5FB5C2F-CE5E-824E-98FC-29333E59D961}"/>
                </a:ext>
              </a:extLst>
            </p:cNvPr>
            <p:cNvSpPr/>
            <p:nvPr/>
          </p:nvSpPr>
          <p:spPr>
            <a:xfrm flipH="1">
              <a:off x="10123297" y="4930327"/>
              <a:ext cx="211232" cy="696971"/>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75" name="TextBox 74">
              <a:extLst>
                <a:ext uri="{FF2B5EF4-FFF2-40B4-BE49-F238E27FC236}">
                  <a16:creationId xmlns:a16="http://schemas.microsoft.com/office/drawing/2014/main" id="{89BA44E9-3CC8-C74E-9C46-68BEA1C6C4B3}"/>
                </a:ext>
              </a:extLst>
            </p:cNvPr>
            <p:cNvSpPr txBox="1"/>
            <p:nvPr/>
          </p:nvSpPr>
          <p:spPr>
            <a:xfrm>
              <a:off x="7164246" y="5766866"/>
              <a:ext cx="2063868" cy="1142351"/>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PaaS</a:t>
              </a:r>
            </a:p>
            <a:p>
              <a:pPr algn="ctr" defTabSz="913873">
                <a:spcAft>
                  <a:spcPts val="600"/>
                </a:spcAft>
                <a:defRPr/>
              </a:pPr>
              <a:r>
                <a:rPr lang="en-US" sz="1122" i="1" kern="0" dirty="0">
                  <a:latin typeface="Segoe UI Semilight"/>
                </a:rPr>
                <a:t>Application Platform</a:t>
              </a:r>
            </a:p>
          </p:txBody>
        </p:sp>
        <p:sp>
          <p:nvSpPr>
            <p:cNvPr id="76" name="TextBox 75">
              <a:extLst>
                <a:ext uri="{FF2B5EF4-FFF2-40B4-BE49-F238E27FC236}">
                  <a16:creationId xmlns:a16="http://schemas.microsoft.com/office/drawing/2014/main" id="{DA56FEA8-F3FA-0E42-8DA3-EABD0092CE6D}"/>
                </a:ext>
              </a:extLst>
            </p:cNvPr>
            <p:cNvSpPr txBox="1"/>
            <p:nvPr/>
          </p:nvSpPr>
          <p:spPr>
            <a:xfrm>
              <a:off x="9691962" y="5766865"/>
              <a:ext cx="1809594" cy="797742"/>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err="1">
                  <a:latin typeface="Segoe UI Semilight"/>
                </a:rPr>
                <a:t>Serverless</a:t>
              </a:r>
              <a:endParaRPr lang="en-US" sz="1836" kern="0" dirty="0">
                <a:latin typeface="Segoe UI Semilight"/>
              </a:endParaRPr>
            </a:p>
          </p:txBody>
        </p:sp>
        <p:grpSp>
          <p:nvGrpSpPr>
            <p:cNvPr id="77" name="Group 76">
              <a:extLst>
                <a:ext uri="{FF2B5EF4-FFF2-40B4-BE49-F238E27FC236}">
                  <a16:creationId xmlns:a16="http://schemas.microsoft.com/office/drawing/2014/main" id="{934E43C2-D5BA-2548-9502-21851CF3C090}"/>
                </a:ext>
              </a:extLst>
            </p:cNvPr>
            <p:cNvGrpSpPr/>
            <p:nvPr/>
          </p:nvGrpSpPr>
          <p:grpSpPr>
            <a:xfrm>
              <a:off x="5495049" y="4996083"/>
              <a:ext cx="716856" cy="573488"/>
              <a:chOff x="5395286" y="2674311"/>
              <a:chExt cx="914389" cy="731512"/>
            </a:xfrm>
          </p:grpSpPr>
          <p:grpSp>
            <p:nvGrpSpPr>
              <p:cNvPr id="79" name="Group 78">
                <a:extLst>
                  <a:ext uri="{FF2B5EF4-FFF2-40B4-BE49-F238E27FC236}">
                    <a16:creationId xmlns:a16="http://schemas.microsoft.com/office/drawing/2014/main" id="{0342ED8D-B1D4-5449-9DBB-E89184BDB08D}"/>
                  </a:ext>
                </a:extLst>
              </p:cNvPr>
              <p:cNvGrpSpPr/>
              <p:nvPr/>
            </p:nvGrpSpPr>
            <p:grpSpPr>
              <a:xfrm>
                <a:off x="5395286" y="2674311"/>
                <a:ext cx="914389" cy="457195"/>
                <a:chOff x="5303847" y="2765750"/>
                <a:chExt cx="914389" cy="457195"/>
              </a:xfrm>
            </p:grpSpPr>
            <p:sp>
              <p:nvSpPr>
                <p:cNvPr id="85" name="Rectangle 32">
                  <a:extLst>
                    <a:ext uri="{FF2B5EF4-FFF2-40B4-BE49-F238E27FC236}">
                      <a16:creationId xmlns:a16="http://schemas.microsoft.com/office/drawing/2014/main" id="{F607C079-E1A8-4D4F-9795-B81051C1EB5A}"/>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6" name="Rectangle 32">
                  <a:extLst>
                    <a:ext uri="{FF2B5EF4-FFF2-40B4-BE49-F238E27FC236}">
                      <a16:creationId xmlns:a16="http://schemas.microsoft.com/office/drawing/2014/main" id="{CAA96B8A-AD67-3E46-8740-450B4FA32F4D}"/>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7" name="Rectangle 32">
                  <a:extLst>
                    <a:ext uri="{FF2B5EF4-FFF2-40B4-BE49-F238E27FC236}">
                      <a16:creationId xmlns:a16="http://schemas.microsoft.com/office/drawing/2014/main" id="{F3D2D0AD-2864-C34B-92AC-8641C8C1EB6A}"/>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8" name="Rectangle 32">
                  <a:extLst>
                    <a:ext uri="{FF2B5EF4-FFF2-40B4-BE49-F238E27FC236}">
                      <a16:creationId xmlns:a16="http://schemas.microsoft.com/office/drawing/2014/main" id="{4A566C6A-8C9C-0841-BBCE-B261F87FDB7E}"/>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9" name="Rectangle 32">
                  <a:extLst>
                    <a:ext uri="{FF2B5EF4-FFF2-40B4-BE49-F238E27FC236}">
                      <a16:creationId xmlns:a16="http://schemas.microsoft.com/office/drawing/2014/main" id="{AF1B5B01-1E40-9B42-BB5F-D2A003E12C7E}"/>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90" name="Rectangle 32">
                  <a:extLst>
                    <a:ext uri="{FF2B5EF4-FFF2-40B4-BE49-F238E27FC236}">
                      <a16:creationId xmlns:a16="http://schemas.microsoft.com/office/drawing/2014/main" id="{3B8A0EEA-C6D5-0049-9EC5-5347DE6C653A}"/>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80" name="Rectangle 32">
                <a:extLst>
                  <a:ext uri="{FF2B5EF4-FFF2-40B4-BE49-F238E27FC236}">
                    <a16:creationId xmlns:a16="http://schemas.microsoft.com/office/drawing/2014/main" id="{F7C9C134-8EA7-E54F-8B95-44AC2709452D}"/>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1" name="Line 33">
                <a:extLst>
                  <a:ext uri="{FF2B5EF4-FFF2-40B4-BE49-F238E27FC236}">
                    <a16:creationId xmlns:a16="http://schemas.microsoft.com/office/drawing/2014/main" id="{0B2AF43E-5886-B049-970E-4CC5EE86EAC8}"/>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2" name="Line 34">
                <a:extLst>
                  <a:ext uri="{FF2B5EF4-FFF2-40B4-BE49-F238E27FC236}">
                    <a16:creationId xmlns:a16="http://schemas.microsoft.com/office/drawing/2014/main" id="{12ABD94A-DEA6-754C-87D5-334A1C125F10}"/>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3" name="Line 35">
                <a:extLst>
                  <a:ext uri="{FF2B5EF4-FFF2-40B4-BE49-F238E27FC236}">
                    <a16:creationId xmlns:a16="http://schemas.microsoft.com/office/drawing/2014/main" id="{6034559B-D9E7-D946-B9F4-D2C888EC6359}"/>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sp>
            <p:nvSpPr>
              <p:cNvPr id="84" name="Line 45">
                <a:extLst>
                  <a:ext uri="{FF2B5EF4-FFF2-40B4-BE49-F238E27FC236}">
                    <a16:creationId xmlns:a16="http://schemas.microsoft.com/office/drawing/2014/main" id="{3F5BEA4E-6C2C-A349-A517-C37798059606}"/>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grpSp>
        <p:sp>
          <p:nvSpPr>
            <p:cNvPr id="78" name="TextBox 77">
              <a:extLst>
                <a:ext uri="{FF2B5EF4-FFF2-40B4-BE49-F238E27FC236}">
                  <a16:creationId xmlns:a16="http://schemas.microsoft.com/office/drawing/2014/main" id="{918EED77-E717-A345-9569-3DAFB9DDF574}"/>
                </a:ext>
              </a:extLst>
            </p:cNvPr>
            <p:cNvSpPr txBox="1"/>
            <p:nvPr/>
          </p:nvSpPr>
          <p:spPr>
            <a:xfrm>
              <a:off x="2368795" y="5766867"/>
              <a:ext cx="2327204" cy="1400105"/>
            </a:xfrm>
            <a:prstGeom prst="rect">
              <a:avLst/>
            </a:prstGeom>
            <a:noFill/>
          </p:spPr>
          <p:txBody>
            <a:bodyPr wrap="none" lIns="182802" tIns="146241" rIns="182802" bIns="146241" rtlCol="0" anchor="t">
              <a:spAutoFit/>
            </a:bodyPr>
            <a:lstStyle/>
            <a:p>
              <a:pPr algn="ctr" defTabSz="913873">
                <a:spcAft>
                  <a:spcPts val="600"/>
                </a:spcAft>
                <a:defRPr/>
              </a:pPr>
              <a:r>
                <a:rPr lang="en-US" sz="1836" kern="0" dirty="0">
                  <a:latin typeface="Segoe UI Semilight"/>
                </a:rPr>
                <a:t>IaaS</a:t>
              </a:r>
            </a:p>
            <a:p>
              <a:pPr algn="ctr" defTabSz="913873">
                <a:defRPr/>
              </a:pPr>
              <a:r>
                <a:rPr lang="en-US" sz="1122" i="1" kern="0" dirty="0">
                  <a:latin typeface="Segoe UI Semilight"/>
                </a:rPr>
                <a:t>Infrastructure Platform</a:t>
              </a:r>
            </a:p>
            <a:p>
              <a:pPr algn="ctr" defTabSz="932597">
                <a:spcAft>
                  <a:spcPts val="612"/>
                </a:spcAft>
                <a:defRPr/>
              </a:pPr>
              <a:r>
                <a:rPr lang="en-US" sz="1122" dirty="0">
                  <a:latin typeface="Segoe UI Semilight"/>
                </a:rPr>
                <a:t>“lift &amp; shift”</a:t>
              </a:r>
            </a:p>
          </p:txBody>
        </p:sp>
      </p:grpSp>
      <p:sp>
        <p:nvSpPr>
          <p:cNvPr id="143" name="Right Brace 142">
            <a:extLst>
              <a:ext uri="{FF2B5EF4-FFF2-40B4-BE49-F238E27FC236}">
                <a16:creationId xmlns:a16="http://schemas.microsoft.com/office/drawing/2014/main" id="{C0993902-54EC-3F46-A050-DA01BBA0C944}"/>
              </a:ext>
            </a:extLst>
          </p:cNvPr>
          <p:cNvSpPr/>
          <p:nvPr/>
        </p:nvSpPr>
        <p:spPr>
          <a:xfrm rot="10800000" flipH="1">
            <a:off x="9540521" y="5427342"/>
            <a:ext cx="160832" cy="504857"/>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932384">
              <a:defRPr/>
            </a:pPr>
            <a:endParaRPr lang="en-US">
              <a:solidFill>
                <a:srgbClr val="353535"/>
              </a:solidFill>
              <a:latin typeface="Segoe UI Semilight"/>
            </a:endParaRPr>
          </a:p>
        </p:txBody>
      </p:sp>
      <p:cxnSp>
        <p:nvCxnSpPr>
          <p:cNvPr id="144" name="Shape 625">
            <a:extLst>
              <a:ext uri="{FF2B5EF4-FFF2-40B4-BE49-F238E27FC236}">
                <a16:creationId xmlns:a16="http://schemas.microsoft.com/office/drawing/2014/main" id="{20150450-D38A-9645-8832-D787E6B5933B}"/>
              </a:ext>
            </a:extLst>
          </p:cNvPr>
          <p:cNvCxnSpPr/>
          <p:nvPr/>
        </p:nvCxnSpPr>
        <p:spPr>
          <a:xfrm rot="10800000">
            <a:off x="9503696" y="1926726"/>
            <a:ext cx="0" cy="195518"/>
          </a:xfrm>
          <a:prstGeom prst="straightConnector1">
            <a:avLst/>
          </a:prstGeom>
          <a:noFill/>
          <a:ln w="28575" cap="rnd" cmpd="sng">
            <a:solidFill>
              <a:srgbClr val="0072C6"/>
            </a:solidFill>
            <a:prstDash val="solid"/>
            <a:round/>
            <a:headEnd type="none" w="med" len="med"/>
            <a:tailEnd type="none" w="med" len="med"/>
          </a:ln>
        </p:spPr>
      </p:cxnSp>
    </p:spTree>
    <p:extLst>
      <p:ext uri="{BB962C8B-B14F-4D97-AF65-F5344CB8AC3E}">
        <p14:creationId xmlns:p14="http://schemas.microsoft.com/office/powerpoint/2010/main" val="3994792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BE890412-3C6B-4A9B-8F4E-A49E687C54A8}"/>
              </a:ext>
            </a:extLst>
          </p:cNvPr>
          <p:cNvSpPr/>
          <p:nvPr/>
        </p:nvSpPr>
        <p:spPr bwMode="auto">
          <a:xfrm>
            <a:off x="486600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937751" y="275181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98826"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937751" y="446687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71404"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343983" y="187470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71404" y="446363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343983" y="358171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828442" y="272820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92487" y="355282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600774" y="425662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103782" y="519200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117263" y="332512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024428" y="510647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76746" y="253750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78743" y="425881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042312" y="344924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550173" y="300685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511366" y="465204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76922" y="290352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81339" y="375765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465051" y="463467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908585" y="208770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22283" y="374057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96861" y="2942167"/>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39E8E785-91B5-48C1-8E8B-3655AE1E5FBE}"/>
              </a:ext>
            </a:extLst>
          </p:cNvPr>
          <p:cNvSpPr/>
          <p:nvPr/>
        </p:nvSpPr>
        <p:spPr bwMode="auto">
          <a:xfrm>
            <a:off x="7828441" y="271543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2CBBBEFC-A342-4614-8629-65527FEF7676}"/>
              </a:ext>
            </a:extLst>
          </p:cNvPr>
          <p:cNvSpPr/>
          <p:nvPr/>
        </p:nvSpPr>
        <p:spPr bwMode="auto">
          <a:xfrm>
            <a:off x="6343592" y="187517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A27224BA-6ABE-4B3E-BD95-1A1889019434}"/>
              </a:ext>
            </a:extLst>
          </p:cNvPr>
          <p:cNvSpPr/>
          <p:nvPr/>
        </p:nvSpPr>
        <p:spPr bwMode="auto">
          <a:xfrm>
            <a:off x="6344520"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B92A089B-0255-4347-847A-AECC4CFD3233}"/>
              </a:ext>
            </a:extLst>
          </p:cNvPr>
          <p:cNvSpPr/>
          <p:nvPr/>
        </p:nvSpPr>
        <p:spPr bwMode="auto">
          <a:xfrm>
            <a:off x="4866001"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4425F243-9EDF-4A95-BF66-384F3833008E}"/>
              </a:ext>
            </a:extLst>
          </p:cNvPr>
          <p:cNvSpPr/>
          <p:nvPr/>
        </p:nvSpPr>
        <p:spPr bwMode="auto">
          <a:xfrm>
            <a:off x="3401494" y="35789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E0350D2C-9991-4D91-BC3E-4D0299881F19}"/>
              </a:ext>
            </a:extLst>
          </p:cNvPr>
          <p:cNvSpPr/>
          <p:nvPr/>
        </p:nvSpPr>
        <p:spPr bwMode="auto">
          <a:xfrm>
            <a:off x="1937749" y="446411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A79262E-9978-4216-8EAF-9127BA739423}"/>
              </a:ext>
            </a:extLst>
          </p:cNvPr>
          <p:cNvSpPr/>
          <p:nvPr/>
        </p:nvSpPr>
        <p:spPr bwMode="auto">
          <a:xfrm>
            <a:off x="1937749" y="275229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a:hlinkClick r:id="rId8" action="ppaction://hlinksldjump"/>
            <a:extLst>
              <a:ext uri="{FF2B5EF4-FFF2-40B4-BE49-F238E27FC236}">
                <a16:creationId xmlns:a16="http://schemas.microsoft.com/office/drawing/2014/main" id="{311CD521-CD88-4B50-AD57-1F61F387093B}"/>
              </a:ext>
            </a:extLst>
          </p:cNvPr>
          <p:cNvSpPr/>
          <p:nvPr/>
        </p:nvSpPr>
        <p:spPr bwMode="auto">
          <a:xfrm>
            <a:off x="7977845" y="286483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a:hlinkClick r:id="rId9" action="ppaction://hlinksldjump"/>
            <a:extLst>
              <a:ext uri="{FF2B5EF4-FFF2-40B4-BE49-F238E27FC236}">
                <a16:creationId xmlns:a16="http://schemas.microsoft.com/office/drawing/2014/main" id="{87438110-EF57-4ECA-8693-876A2347A1E7}"/>
              </a:ext>
            </a:extLst>
          </p:cNvPr>
          <p:cNvSpPr/>
          <p:nvPr/>
        </p:nvSpPr>
        <p:spPr bwMode="auto">
          <a:xfrm>
            <a:off x="6492996" y="202458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a:hlinkClick r:id="rId10" action="ppaction://hlinksldjump"/>
            <a:extLst>
              <a:ext uri="{FF2B5EF4-FFF2-40B4-BE49-F238E27FC236}">
                <a16:creationId xmlns:a16="http://schemas.microsoft.com/office/drawing/2014/main" id="{570C327A-52B2-43EE-9067-509D3EA0BA4A}"/>
              </a:ext>
            </a:extLst>
          </p:cNvPr>
          <p:cNvSpPr/>
          <p:nvPr/>
        </p:nvSpPr>
        <p:spPr bwMode="auto">
          <a:xfrm>
            <a:off x="6493924"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a:hlinkClick r:id="rId11" action="ppaction://hlinksldjump"/>
            <a:extLst>
              <a:ext uri="{FF2B5EF4-FFF2-40B4-BE49-F238E27FC236}">
                <a16:creationId xmlns:a16="http://schemas.microsoft.com/office/drawing/2014/main" id="{248699E5-6233-4695-B954-48495D3A95C8}"/>
              </a:ext>
            </a:extLst>
          </p:cNvPr>
          <p:cNvSpPr/>
          <p:nvPr/>
        </p:nvSpPr>
        <p:spPr bwMode="auto">
          <a:xfrm>
            <a:off x="5015405"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a:hlinkClick r:id="rId12" action="ppaction://hlinksldjump"/>
            <a:extLst>
              <a:ext uri="{FF2B5EF4-FFF2-40B4-BE49-F238E27FC236}">
                <a16:creationId xmlns:a16="http://schemas.microsoft.com/office/drawing/2014/main" id="{351A0A31-5D67-497C-A70C-9B3089D9B24D}"/>
              </a:ext>
            </a:extLst>
          </p:cNvPr>
          <p:cNvSpPr/>
          <p:nvPr/>
        </p:nvSpPr>
        <p:spPr bwMode="auto">
          <a:xfrm>
            <a:off x="3550898" y="372835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a:hlinkClick r:id="rId13" action="ppaction://hlinksldjump"/>
            <a:extLst>
              <a:ext uri="{FF2B5EF4-FFF2-40B4-BE49-F238E27FC236}">
                <a16:creationId xmlns:a16="http://schemas.microsoft.com/office/drawing/2014/main" id="{485B7A94-D810-474D-A435-B2D7B666325C}"/>
              </a:ext>
            </a:extLst>
          </p:cNvPr>
          <p:cNvSpPr/>
          <p:nvPr/>
        </p:nvSpPr>
        <p:spPr bwMode="auto">
          <a:xfrm>
            <a:off x="2087153" y="461351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a:hlinkClick r:id="rId14" action="ppaction://hlinksldjump"/>
            <a:extLst>
              <a:ext uri="{FF2B5EF4-FFF2-40B4-BE49-F238E27FC236}">
                <a16:creationId xmlns:a16="http://schemas.microsoft.com/office/drawing/2014/main" id="{8BAFF905-89A3-4FEF-A407-E1AA793A22D1}"/>
              </a:ext>
            </a:extLst>
          </p:cNvPr>
          <p:cNvSpPr/>
          <p:nvPr/>
        </p:nvSpPr>
        <p:spPr bwMode="auto">
          <a:xfrm>
            <a:off x="2087153" y="2901694"/>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1147190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AKS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7" action="ppaction://hlinksldjump"/>
            <a:extLst>
              <a:ext uri="{FF2B5EF4-FFF2-40B4-BE49-F238E27FC236}">
                <a16:creationId xmlns:a16="http://schemas.microsoft.com/office/drawing/2014/main"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8">
              <a:extLst>
                <a:ext uri="{FF2B5EF4-FFF2-40B4-BE49-F238E27FC236}">
                  <a16:creationId xmlns:a16="http://schemas.microsoft.com/office/drawing/2014/main"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69">
              <a:extLst>
                <a:ext uri="{FF2B5EF4-FFF2-40B4-BE49-F238E27FC236}">
                  <a16:creationId xmlns:a16="http://schemas.microsoft.com/office/drawing/2014/main"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0">
              <a:extLst>
                <a:ext uri="{FF2B5EF4-FFF2-40B4-BE49-F238E27FC236}">
                  <a16:creationId xmlns:a16="http://schemas.microsoft.com/office/drawing/2014/main"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1">
              <a:extLst>
                <a:ext uri="{FF2B5EF4-FFF2-40B4-BE49-F238E27FC236}">
                  <a16:creationId xmlns:a16="http://schemas.microsoft.com/office/drawing/2014/main"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2">
              <a:extLst>
                <a:ext uri="{FF2B5EF4-FFF2-40B4-BE49-F238E27FC236}">
                  <a16:creationId xmlns:a16="http://schemas.microsoft.com/office/drawing/2014/main"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3">
              <a:extLst>
                <a:ext uri="{FF2B5EF4-FFF2-40B4-BE49-F238E27FC236}">
                  <a16:creationId xmlns:a16="http://schemas.microsoft.com/office/drawing/2014/main"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4">
              <a:extLst>
                <a:ext uri="{FF2B5EF4-FFF2-40B4-BE49-F238E27FC236}">
                  <a16:creationId xmlns:a16="http://schemas.microsoft.com/office/drawing/2014/main"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5">
              <a:extLst>
                <a:ext uri="{FF2B5EF4-FFF2-40B4-BE49-F238E27FC236}">
                  <a16:creationId xmlns:a16="http://schemas.microsoft.com/office/drawing/2014/main"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6">
              <a:extLst>
                <a:ext uri="{FF2B5EF4-FFF2-40B4-BE49-F238E27FC236}">
                  <a16:creationId xmlns:a16="http://schemas.microsoft.com/office/drawing/2014/main"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7">
              <a:extLst>
                <a:ext uri="{FF2B5EF4-FFF2-40B4-BE49-F238E27FC236}">
                  <a16:creationId xmlns:a16="http://schemas.microsoft.com/office/drawing/2014/main"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8">
              <a:extLst>
                <a:ext uri="{FF2B5EF4-FFF2-40B4-BE49-F238E27FC236}">
                  <a16:creationId xmlns:a16="http://schemas.microsoft.com/office/drawing/2014/main"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79">
              <a:extLst>
                <a:ext uri="{FF2B5EF4-FFF2-40B4-BE49-F238E27FC236}">
                  <a16:creationId xmlns:a16="http://schemas.microsoft.com/office/drawing/2014/main"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0">
              <a:extLst>
                <a:ext uri="{FF2B5EF4-FFF2-40B4-BE49-F238E27FC236}">
                  <a16:creationId xmlns:a16="http://schemas.microsoft.com/office/drawing/2014/main"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1">
              <a:extLst>
                <a:ext uri="{FF2B5EF4-FFF2-40B4-BE49-F238E27FC236}">
                  <a16:creationId xmlns:a16="http://schemas.microsoft.com/office/drawing/2014/main"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2">
              <a:extLst>
                <a:ext uri="{FF2B5EF4-FFF2-40B4-BE49-F238E27FC236}">
                  <a16:creationId xmlns:a16="http://schemas.microsoft.com/office/drawing/2014/main"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3">
              <a:extLst>
                <a:ext uri="{FF2B5EF4-FFF2-40B4-BE49-F238E27FC236}">
                  <a16:creationId xmlns:a16="http://schemas.microsoft.com/office/drawing/2014/main"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4">
              <a:extLst>
                <a:ext uri="{FF2B5EF4-FFF2-40B4-BE49-F238E27FC236}">
                  <a16:creationId xmlns:a16="http://schemas.microsoft.com/office/drawing/2014/main"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5">
              <a:extLst>
                <a:ext uri="{FF2B5EF4-FFF2-40B4-BE49-F238E27FC236}">
                  <a16:creationId xmlns:a16="http://schemas.microsoft.com/office/drawing/2014/main"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6">
              <a:extLst>
                <a:ext uri="{FF2B5EF4-FFF2-40B4-BE49-F238E27FC236}">
                  <a16:creationId xmlns:a16="http://schemas.microsoft.com/office/drawing/2014/main"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8" name="Freeform: Shape 87">
              <a:extLst>
                <a:ext uri="{FF2B5EF4-FFF2-40B4-BE49-F238E27FC236}">
                  <a16:creationId xmlns:a16="http://schemas.microsoft.com/office/drawing/2014/main"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27128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0" name="Group 79">
            <a:extLst>
              <a:ext uri="{FF2B5EF4-FFF2-40B4-BE49-F238E27FC236}">
                <a16:creationId xmlns:a16="http://schemas.microsoft.com/office/drawing/2014/main"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68">
              <a:extLst>
                <a:ext uri="{FF2B5EF4-FFF2-40B4-BE49-F238E27FC236}">
                  <a16:creationId xmlns:a16="http://schemas.microsoft.com/office/drawing/2014/main"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69">
              <a:extLst>
                <a:ext uri="{FF2B5EF4-FFF2-40B4-BE49-F238E27FC236}">
                  <a16:creationId xmlns:a16="http://schemas.microsoft.com/office/drawing/2014/main"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70">
              <a:extLst>
                <a:ext uri="{FF2B5EF4-FFF2-40B4-BE49-F238E27FC236}">
                  <a16:creationId xmlns:a16="http://schemas.microsoft.com/office/drawing/2014/main"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71">
              <a:extLst>
                <a:ext uri="{FF2B5EF4-FFF2-40B4-BE49-F238E27FC236}">
                  <a16:creationId xmlns:a16="http://schemas.microsoft.com/office/drawing/2014/main"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72">
              <a:extLst>
                <a:ext uri="{FF2B5EF4-FFF2-40B4-BE49-F238E27FC236}">
                  <a16:creationId xmlns:a16="http://schemas.microsoft.com/office/drawing/2014/main"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73">
              <a:extLst>
                <a:ext uri="{FF2B5EF4-FFF2-40B4-BE49-F238E27FC236}">
                  <a16:creationId xmlns:a16="http://schemas.microsoft.com/office/drawing/2014/main"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74">
              <a:extLst>
                <a:ext uri="{FF2B5EF4-FFF2-40B4-BE49-F238E27FC236}">
                  <a16:creationId xmlns:a16="http://schemas.microsoft.com/office/drawing/2014/main"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75">
              <a:extLst>
                <a:ext uri="{FF2B5EF4-FFF2-40B4-BE49-F238E27FC236}">
                  <a16:creationId xmlns:a16="http://schemas.microsoft.com/office/drawing/2014/main"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76">
              <a:extLst>
                <a:ext uri="{FF2B5EF4-FFF2-40B4-BE49-F238E27FC236}">
                  <a16:creationId xmlns:a16="http://schemas.microsoft.com/office/drawing/2014/main"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77">
              <a:extLst>
                <a:ext uri="{FF2B5EF4-FFF2-40B4-BE49-F238E27FC236}">
                  <a16:creationId xmlns:a16="http://schemas.microsoft.com/office/drawing/2014/main"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78">
              <a:extLst>
                <a:ext uri="{FF2B5EF4-FFF2-40B4-BE49-F238E27FC236}">
                  <a16:creationId xmlns:a16="http://schemas.microsoft.com/office/drawing/2014/main"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79">
              <a:extLst>
                <a:ext uri="{FF2B5EF4-FFF2-40B4-BE49-F238E27FC236}">
                  <a16:creationId xmlns:a16="http://schemas.microsoft.com/office/drawing/2014/main"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80">
              <a:extLst>
                <a:ext uri="{FF2B5EF4-FFF2-40B4-BE49-F238E27FC236}">
                  <a16:creationId xmlns:a16="http://schemas.microsoft.com/office/drawing/2014/main"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81">
              <a:extLst>
                <a:ext uri="{FF2B5EF4-FFF2-40B4-BE49-F238E27FC236}">
                  <a16:creationId xmlns:a16="http://schemas.microsoft.com/office/drawing/2014/main"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82">
              <a:extLst>
                <a:ext uri="{FF2B5EF4-FFF2-40B4-BE49-F238E27FC236}">
                  <a16:creationId xmlns:a16="http://schemas.microsoft.com/office/drawing/2014/main"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83">
              <a:extLst>
                <a:ext uri="{FF2B5EF4-FFF2-40B4-BE49-F238E27FC236}">
                  <a16:creationId xmlns:a16="http://schemas.microsoft.com/office/drawing/2014/main"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84">
              <a:extLst>
                <a:ext uri="{FF2B5EF4-FFF2-40B4-BE49-F238E27FC236}">
                  <a16:creationId xmlns:a16="http://schemas.microsoft.com/office/drawing/2014/main"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85">
              <a:extLst>
                <a:ext uri="{FF2B5EF4-FFF2-40B4-BE49-F238E27FC236}">
                  <a16:creationId xmlns:a16="http://schemas.microsoft.com/office/drawing/2014/main"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86">
              <a:extLst>
                <a:ext uri="{FF2B5EF4-FFF2-40B4-BE49-F238E27FC236}">
                  <a16:creationId xmlns:a16="http://schemas.microsoft.com/office/drawing/2014/main"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87">
              <a:extLst>
                <a:ext uri="{FF2B5EF4-FFF2-40B4-BE49-F238E27FC236}">
                  <a16:creationId xmlns:a16="http://schemas.microsoft.com/office/drawing/2014/main"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9749249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4474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37BF5E25-D040-4D3B-A25D-0F2599A14734}"/>
              </a:ext>
            </a:extLst>
          </p:cNvPr>
          <p:cNvSpPr/>
          <p:nvPr/>
        </p:nvSpPr>
        <p:spPr bwMode="auto">
          <a:xfrm>
            <a:off x="512390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2195659" y="279165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656734" y="362155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2195659" y="450671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5129312"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601891" y="191454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5129312" y="450347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601891" y="3621554"/>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8086350" y="276804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550395" y="3592664"/>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858682" y="4296461"/>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361690" y="5231840"/>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375171" y="3364957"/>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5282336" y="5146312"/>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734654" y="2577346"/>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836651" y="4298656"/>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8300220" y="3489082"/>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808081" y="3046692"/>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769274" y="4691880"/>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734830" y="2943357"/>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4239247" y="3797490"/>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722959" y="4674509"/>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7166493" y="2127538"/>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0191" y="3780413"/>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654769" y="2982004"/>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0078BFED-D0D4-472E-8220-2E4FD7DD4483}"/>
              </a:ext>
            </a:extLst>
          </p:cNvPr>
          <p:cNvSpPr/>
          <p:nvPr/>
        </p:nvSpPr>
        <p:spPr bwMode="auto">
          <a:xfrm>
            <a:off x="8086349" y="27552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14691A69-B409-44D4-9008-5141F88939F2}"/>
              </a:ext>
            </a:extLst>
          </p:cNvPr>
          <p:cNvSpPr/>
          <p:nvPr/>
        </p:nvSpPr>
        <p:spPr bwMode="auto">
          <a:xfrm>
            <a:off x="6601500" y="191501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CFF6F7FF-A80A-4D1A-BC99-9B388581E3C3}"/>
              </a:ext>
            </a:extLst>
          </p:cNvPr>
          <p:cNvSpPr/>
          <p:nvPr/>
        </p:nvSpPr>
        <p:spPr bwMode="auto">
          <a:xfrm>
            <a:off x="6602428"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12BC8720-4460-40AB-8AB8-0682C8BCA839}"/>
              </a:ext>
            </a:extLst>
          </p:cNvPr>
          <p:cNvSpPr/>
          <p:nvPr/>
        </p:nvSpPr>
        <p:spPr bwMode="auto">
          <a:xfrm>
            <a:off x="5123909"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BC863F52-C414-4D08-8600-0CFD93204AE7}"/>
              </a:ext>
            </a:extLst>
          </p:cNvPr>
          <p:cNvSpPr/>
          <p:nvPr/>
        </p:nvSpPr>
        <p:spPr bwMode="auto">
          <a:xfrm>
            <a:off x="3659402" y="3618788"/>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A4319E1D-EEEF-422C-8868-3FEB73C5E3E3}"/>
              </a:ext>
            </a:extLst>
          </p:cNvPr>
          <p:cNvSpPr/>
          <p:nvPr/>
        </p:nvSpPr>
        <p:spPr bwMode="auto">
          <a:xfrm>
            <a:off x="2195657" y="450395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835C60DA-C833-47B1-B9D3-ADC1F702096F}"/>
              </a:ext>
            </a:extLst>
          </p:cNvPr>
          <p:cNvSpPr/>
          <p:nvPr/>
        </p:nvSpPr>
        <p:spPr bwMode="auto">
          <a:xfrm>
            <a:off x="2195657" y="279212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68928" y="369815"/>
            <a:ext cx="11655840" cy="899537"/>
          </a:xfrm>
        </p:spPr>
        <p:txBody>
          <a:bodyPr/>
          <a:lstStyle/>
          <a:p>
            <a:pPr algn="ctr"/>
            <a:r>
              <a:rPr lang="en-US" sz="4705" dirty="0">
                <a:solidFill>
                  <a:schemeClr val="tx1"/>
                </a:solidFill>
              </a:rPr>
              <a:t>What is a </a:t>
            </a:r>
            <a:r>
              <a:rPr lang="en-US" sz="4705" dirty="0">
                <a:solidFill>
                  <a:schemeClr val="accent1"/>
                </a:solidFill>
                <a:latin typeface="Segoe UI Semibold" panose="020B0702040204020203" pitchFamily="34" charset="0"/>
                <a:cs typeface="Segoe UI Semibold" panose="020B0702040204020203" pitchFamily="34" charset="0"/>
              </a:rPr>
              <a:t>container</a:t>
            </a:r>
            <a:r>
              <a:rPr lang="en-US" sz="4705" dirty="0">
                <a:solidFill>
                  <a:schemeClr val="tx1"/>
                </a:solidFill>
              </a:rPr>
              <a:t>?</a:t>
            </a:r>
          </a:p>
        </p:txBody>
      </p:sp>
      <p:grpSp>
        <p:nvGrpSpPr>
          <p:cNvPr id="2" name="Group 1">
            <a:extLst>
              <a:ext uri="{FF2B5EF4-FFF2-40B4-BE49-F238E27FC236}">
                <a16:creationId xmlns:a16="http://schemas.microsoft.com/office/drawing/2014/main" id="{9BCFAF07-EE90-6A4E-B89D-FB05B6C26BD7}"/>
              </a:ext>
            </a:extLst>
          </p:cNvPr>
          <p:cNvGrpSpPr/>
          <p:nvPr/>
        </p:nvGrpSpPr>
        <p:grpSpPr>
          <a:xfrm>
            <a:off x="571327" y="2238930"/>
            <a:ext cx="5091572" cy="2452746"/>
            <a:chOff x="894937" y="1408267"/>
            <a:chExt cx="5091572" cy="2452746"/>
          </a:xfrm>
        </p:grpSpPr>
        <p:sp>
          <p:nvSpPr>
            <p:cNvPr id="3" name="Rectangle: Rounded Corners 2">
              <a:extLst>
                <a:ext uri="{FF2B5EF4-FFF2-40B4-BE49-F238E27FC236}">
                  <a16:creationId xmlns:a16="http://schemas.microsoft.com/office/drawing/2014/main" id="{AA4733D6-E5B2-4C92-AF02-997A1DB2ECBB}"/>
                </a:ext>
              </a:extLst>
            </p:cNvPr>
            <p:cNvSpPr/>
            <p:nvPr/>
          </p:nvSpPr>
          <p:spPr bwMode="auto">
            <a:xfrm>
              <a:off x="894937" y="1807910"/>
              <a:ext cx="5091572" cy="2053103"/>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894937"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0072C6"/>
                  </a:solidFill>
                  <a:latin typeface="Segoe UI Semibold" panose="020B0702040204020203" pitchFamily="34" charset="0"/>
                  <a:cs typeface="Segoe UI Semibold" panose="020B0702040204020203" pitchFamily="34" charset="0"/>
                </a:rPr>
                <a:t>Containers</a:t>
              </a:r>
              <a:r>
                <a:rPr lang="en-US" sz="1372" dirty="0">
                  <a:solidFill>
                    <a:srgbClr val="505050"/>
                  </a:solidFill>
                  <a:latin typeface="Segoe UI Semibold" panose="020B0702040204020203" pitchFamily="34" charset="0"/>
                  <a:cs typeface="Segoe UI Semibold" panose="020B0702040204020203" pitchFamily="34" charset="0"/>
                </a:rPr>
                <a:t> = operating system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23090" y="1985427"/>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591229" y="2618527"/>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591230" y="2110120"/>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395056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15635"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080704" y="2110120"/>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dirty="0">
                  <a:solidFill>
                    <a:srgbClr val="505050"/>
                  </a:solidFill>
                  <a:latin typeface="Segoe UI"/>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23090" y="3262832"/>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696652" y="2703732"/>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19372" y="2285592"/>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684441" y="2285592"/>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246098" y="2285592"/>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defTabSz="914367"/>
                <a:endParaRPr lang="en-US" sz="1765" dirty="0">
                  <a:solidFill>
                    <a:srgbClr val="505050"/>
                  </a:solidFill>
                  <a:latin typeface="Segoe UI"/>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74186" y="2479938"/>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683086" y="2221503"/>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45424" y="3392885"/>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F3DD4E60-F972-A741-A08D-DDF6EBECF7C3}"/>
              </a:ext>
            </a:extLst>
          </p:cNvPr>
          <p:cNvGrpSpPr/>
          <p:nvPr/>
        </p:nvGrpSpPr>
        <p:grpSpPr>
          <a:xfrm>
            <a:off x="6430953" y="2238930"/>
            <a:ext cx="5091573" cy="2452746"/>
            <a:chOff x="6205491" y="1408267"/>
            <a:chExt cx="5091573" cy="2452746"/>
          </a:xfrm>
        </p:grpSpPr>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05492" y="1807910"/>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22" name="TextBox 21">
              <a:extLst>
                <a:ext uri="{FF2B5EF4-FFF2-40B4-BE49-F238E27FC236}">
                  <a16:creationId xmlns:a16="http://schemas.microsoft.com/office/drawing/2014/main" id="{58CD8594-DF79-4270-86F2-B7DFBF1F7C57}"/>
                </a:ext>
              </a:extLst>
            </p:cNvPr>
            <p:cNvSpPr txBox="1"/>
            <p:nvPr/>
          </p:nvSpPr>
          <p:spPr>
            <a:xfrm>
              <a:off x="6205491" y="1408267"/>
              <a:ext cx="5091572" cy="211209"/>
            </a:xfrm>
            <a:prstGeom prst="rect">
              <a:avLst/>
            </a:prstGeom>
            <a:noFill/>
          </p:spPr>
          <p:txBody>
            <a:bodyPr wrap="square" lIns="0" tIns="0" rIns="0" bIns="0" rtlCol="0">
              <a:spAutoFit/>
            </a:bodyPr>
            <a:lstStyle/>
            <a:p>
              <a:pPr defTabSz="914367">
                <a:spcAft>
                  <a:spcPts val="2353"/>
                </a:spcAft>
              </a:pPr>
              <a:r>
                <a:rPr lang="en-US" sz="1372" dirty="0">
                  <a:solidFill>
                    <a:srgbClr val="505050"/>
                  </a:solidFill>
                  <a:latin typeface="Segoe UI Semibold" panose="020B0702040204020203" pitchFamily="34" charset="0"/>
                  <a:cs typeface="Segoe UI Semibold" panose="020B0702040204020203" pitchFamily="34" charset="0"/>
                </a:rPr>
                <a:t>Traditional virtual machines = hardware virtualization</a:t>
              </a: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433645" y="3176491"/>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433645" y="258096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OS</a:t>
              </a:r>
              <a:endParaRPr lang="en-US" sz="2353" dirty="0">
                <a:solidFill>
                  <a:srgbClr val="505050"/>
                </a:solidFill>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433645" y="1985427"/>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27360"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065954"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04547" y="2003575"/>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13919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13919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158308"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158308"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00606" y="230108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App</a:t>
              </a:r>
              <a:endParaRPr lang="en-US" sz="1176" dirty="0">
                <a:solidFill>
                  <a:srgbClr val="505050"/>
                </a:solidFill>
                <a:latin typeface="Segoe UI"/>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00606" y="2687133"/>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686" dirty="0">
                  <a:solidFill>
                    <a:srgbClr val="505050"/>
                  </a:solidFill>
                  <a:latin typeface="Segoe UI"/>
                  <a:cs typeface="Segoe UI" pitchFamily="34" charset="0"/>
                </a:rPr>
                <a:t>OS</a:t>
              </a:r>
              <a:endParaRPr lang="en-US" sz="1176" dirty="0">
                <a:solidFill>
                  <a:srgbClr val="505050"/>
                </a:solidFill>
                <a:latin typeface="Segoe UI"/>
                <a:cs typeface="Segoe UI" pitchFamily="34" charset="0"/>
              </a:endParaRPr>
            </a:p>
          </p:txBody>
        </p:sp>
        <p:grpSp>
          <p:nvGrpSpPr>
            <p:cNvPr id="204" name="Group 203">
              <a:extLst>
                <a:ext uri="{FF2B5EF4-FFF2-40B4-BE49-F238E27FC236}">
                  <a16:creationId xmlns:a16="http://schemas.microsoft.com/office/drawing/2014/main" id="{FAB59069-2D0A-43A4-904F-13532EFBD0E5}"/>
                </a:ext>
              </a:extLst>
            </p:cNvPr>
            <p:cNvGrpSpPr/>
            <p:nvPr/>
          </p:nvGrpSpPr>
          <p:grpSpPr>
            <a:xfrm>
              <a:off x="8209910" y="2385490"/>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234728" y="2385490"/>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282891" y="2385490"/>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02037" y="2125825"/>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00025" y="2731186"/>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05896" y="2766013"/>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230714" y="2766013"/>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278877" y="2766013"/>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570661" y="3350298"/>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85371377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5144" y="5866603"/>
            <a:ext cx="1503374" cy="470604"/>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a:t>
            </a:r>
          </a:p>
        </p:txBody>
      </p:sp>
      <p:sp>
        <p:nvSpPr>
          <p:cNvPr id="100" name="TextBox 99">
            <a:extLst>
              <a:ext uri="{FF2B5EF4-FFF2-40B4-BE49-F238E27FC236}">
                <a16:creationId xmlns:a16="http://schemas.microsoft.com/office/drawing/2014/main"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9945C9BA-1698-4D30-A3A3-8B77DE9BF7F8}"/>
              </a:ext>
            </a:extLst>
          </p:cNvPr>
          <p:cNvSpPr/>
          <p:nvPr/>
        </p:nvSpPr>
        <p:spPr bwMode="auto">
          <a:xfrm>
            <a:off x="480085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1872609" y="27789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3333684"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1872609" y="449405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4806262" y="275538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6278841" y="19018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4806262" y="4490816"/>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6278841" y="360889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7763300" y="275538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2227345" y="3580007"/>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3535632" y="4283804"/>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2038640" y="5219183"/>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5052121" y="3352300"/>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4959286" y="5133655"/>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6411604" y="2564689"/>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6513601" y="4285999"/>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977170" y="3476425"/>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2485031" y="3034035"/>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2446224" y="4679223"/>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5411780" y="2930700"/>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3916197" y="3784833"/>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5399909" y="4661852"/>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6843443" y="2114881"/>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7141" y="3767756"/>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8331719" y="2969347"/>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3" name="Hexagon 112">
            <a:hlinkClick r:id="rId8" action="ppaction://hlinksldjump"/>
            <a:extLst>
              <a:ext uri="{FF2B5EF4-FFF2-40B4-BE49-F238E27FC236}">
                <a16:creationId xmlns:a16="http://schemas.microsoft.com/office/drawing/2014/main" id="{CC7FB23B-714F-4DB3-8ED3-A45461891F4C}"/>
              </a:ext>
            </a:extLst>
          </p:cNvPr>
          <p:cNvSpPr/>
          <p:nvPr/>
        </p:nvSpPr>
        <p:spPr bwMode="auto">
          <a:xfrm>
            <a:off x="7763299" y="27426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9" action="ppaction://hlinksldjump"/>
            <a:extLst>
              <a:ext uri="{FF2B5EF4-FFF2-40B4-BE49-F238E27FC236}">
                <a16:creationId xmlns:a16="http://schemas.microsoft.com/office/drawing/2014/main" id="{CE762FE6-C91B-43F4-9E38-82AF5042D4CE}"/>
              </a:ext>
            </a:extLst>
          </p:cNvPr>
          <p:cNvSpPr/>
          <p:nvPr/>
        </p:nvSpPr>
        <p:spPr bwMode="auto">
          <a:xfrm>
            <a:off x="6278450" y="190235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0" action="ppaction://hlinksldjump"/>
            <a:extLst>
              <a:ext uri="{FF2B5EF4-FFF2-40B4-BE49-F238E27FC236}">
                <a16:creationId xmlns:a16="http://schemas.microsoft.com/office/drawing/2014/main" id="{10768508-795E-403C-A91C-E931399FACA1}"/>
              </a:ext>
            </a:extLst>
          </p:cNvPr>
          <p:cNvSpPr/>
          <p:nvPr/>
        </p:nvSpPr>
        <p:spPr bwMode="auto">
          <a:xfrm>
            <a:off x="6279378"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1" action="ppaction://hlinksldjump"/>
            <a:extLst>
              <a:ext uri="{FF2B5EF4-FFF2-40B4-BE49-F238E27FC236}">
                <a16:creationId xmlns:a16="http://schemas.microsoft.com/office/drawing/2014/main" id="{A94826FA-3588-468B-BB52-83F1C52F172F}"/>
              </a:ext>
            </a:extLst>
          </p:cNvPr>
          <p:cNvSpPr/>
          <p:nvPr/>
        </p:nvSpPr>
        <p:spPr bwMode="auto">
          <a:xfrm>
            <a:off x="4800859"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2" action="ppaction://hlinksldjump"/>
            <a:extLst>
              <a:ext uri="{FF2B5EF4-FFF2-40B4-BE49-F238E27FC236}">
                <a16:creationId xmlns:a16="http://schemas.microsoft.com/office/drawing/2014/main" id="{132E493D-7B42-45EA-891E-D7D0CBCDF51A}"/>
              </a:ext>
            </a:extLst>
          </p:cNvPr>
          <p:cNvSpPr/>
          <p:nvPr/>
        </p:nvSpPr>
        <p:spPr bwMode="auto">
          <a:xfrm>
            <a:off x="3336352" y="360613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3" action="ppaction://hlinksldjump"/>
            <a:extLst>
              <a:ext uri="{FF2B5EF4-FFF2-40B4-BE49-F238E27FC236}">
                <a16:creationId xmlns:a16="http://schemas.microsoft.com/office/drawing/2014/main" id="{6E2C6226-2355-495E-BFC4-28443FF6A95E}"/>
              </a:ext>
            </a:extLst>
          </p:cNvPr>
          <p:cNvSpPr/>
          <p:nvPr/>
        </p:nvSpPr>
        <p:spPr bwMode="auto">
          <a:xfrm>
            <a:off x="1872607" y="449129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4" action="ppaction://hlinksldjump"/>
            <a:extLst>
              <a:ext uri="{FF2B5EF4-FFF2-40B4-BE49-F238E27FC236}">
                <a16:creationId xmlns:a16="http://schemas.microsoft.com/office/drawing/2014/main" id="{479F999C-B99D-40A6-A17E-2826E82192B0}"/>
              </a:ext>
            </a:extLst>
          </p:cNvPr>
          <p:cNvSpPr/>
          <p:nvPr/>
        </p:nvSpPr>
        <p:spPr bwMode="auto">
          <a:xfrm>
            <a:off x="1872607" y="277947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58769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57602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dirty="0">
                <a:ln>
                  <a:noFill/>
                </a:ln>
                <a:solidFill>
                  <a:srgbClr val="353535"/>
                </a:solidFill>
                <a:effectLst/>
                <a:uLnTx/>
                <a:uFillTx/>
                <a:latin typeface="Segoe UI Light" panose="020B0502040204020203" pitchFamily="34" charset="0"/>
                <a:ea typeface="+mn-ea"/>
                <a:cs typeface="+mn-cs"/>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2691" b="0" i="0" u="none" strike="noStrike" kern="0" cap="none" spc="0" normalizeH="0" baseline="0" noProof="0">
                <a:ln>
                  <a:noFill/>
                </a:ln>
                <a:solidFill>
                  <a:srgbClr val="353535"/>
                </a:solidFill>
                <a:effectLst/>
                <a:uLnTx/>
                <a:uFillTx/>
                <a:latin typeface="Segoe UI Light" panose="020B0502040204020203" pitchFamily="34" charset="0"/>
                <a:ea typeface="+mn-ea"/>
                <a:cs typeface="+mn-cs"/>
              </a:rPr>
              <a:t>2.2 times more likely to believe their places a great place to work</a:t>
            </a:r>
            <a:endParaRPr kumimoji="0" lang="en-US" sz="2691" b="0" i="0" u="none" strike="noStrike" kern="0" cap="none" spc="0" normalizeH="0" baseline="0" noProof="0" err="1">
              <a:ln>
                <a:noFill/>
              </a:ln>
              <a:solidFill>
                <a:srgbClr val="353535"/>
              </a:solidFill>
              <a:effectLst/>
              <a:uLnTx/>
              <a:uFillTx/>
              <a:latin typeface="Segoe UI Light" panose="020B0502040204020203" pitchFamily="34" charset="0"/>
              <a:ea typeface="+mn-ea"/>
              <a:cs typeface="+mn-cs"/>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marL="0" marR="0" lvl="0" indent="0" algn="l" defTabSz="878727" rtl="0" eaLnBrk="1" fontAlgn="auto" latinLnBrk="0" hangingPunct="1">
              <a:lnSpc>
                <a:spcPct val="90000"/>
              </a:lnSpc>
              <a:spcBef>
                <a:spcPts val="0"/>
              </a:spcBef>
              <a:spcAft>
                <a:spcPts val="576"/>
              </a:spcAft>
              <a:buClrTx/>
              <a:buSzTx/>
              <a:buFontTx/>
              <a:buNone/>
              <a:tabLst/>
              <a:defRPr/>
            </a:pP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Source: </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hlinkClick r:id="rId5"/>
              </a:rPr>
              <a:t>https://puppet.com/resources/white-paper/2016-state-of-devops-report</a:t>
            </a:r>
            <a:r>
              <a:rPr kumimoji="0" lang="en-US" sz="1153" b="0" i="1" u="none" strike="noStrike" kern="0" cap="none" spc="0" normalizeH="0" baseline="0" noProof="0" dirty="0">
                <a:ln>
                  <a:noFill/>
                </a:ln>
                <a:solidFill>
                  <a:srgbClr val="505050">
                    <a:lumMod val="50000"/>
                  </a:srgbClr>
                </a:solidFill>
                <a:effectLst/>
                <a:uLnTx/>
                <a:uFillTx/>
                <a:latin typeface="Segoe UI Light" panose="020B0502040204020203" pitchFamily="34" charset="0"/>
                <a:ea typeface="+mn-ea"/>
                <a:cs typeface="+mn-cs"/>
              </a:rPr>
              <a:t>   </a:t>
            </a:r>
          </a:p>
        </p:txBody>
      </p:sp>
    </p:spTree>
    <p:extLst>
      <p:ext uri="{BB962C8B-B14F-4D97-AF65-F5344CB8AC3E}">
        <p14:creationId xmlns:p14="http://schemas.microsoft.com/office/powerpoint/2010/main" val="1833015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4838248"/>
          </a:xfrm>
        </p:spPr>
        <p:txBody>
          <a:bodyPr/>
          <a:lstStyle/>
          <a:p>
            <a:r>
              <a:rPr lang="en-US" sz="3600" dirty="0"/>
              <a:t>Jenkins</a:t>
            </a:r>
          </a:p>
          <a:p>
            <a:r>
              <a:rPr lang="en-US" sz="3600" b="1" dirty="0"/>
              <a:t>Azure DevOps Project</a:t>
            </a:r>
            <a:r>
              <a:rPr lang="en-US" sz="3600" dirty="0"/>
              <a:t>(formerly VSTS)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17016691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4278" y="2445819"/>
            <a:ext cx="1170881" cy="1219261"/>
          </a:xfrm>
          <a:prstGeom prst="rect">
            <a:avLst/>
          </a:prstGeom>
        </p:spPr>
      </p:pic>
      <p:sp>
        <p:nvSpPr>
          <p:cNvPr id="61" name="TextBox 60">
            <a:extLst>
              <a:ext uri="{FF2B5EF4-FFF2-40B4-BE49-F238E27FC236}">
                <a16:creationId xmlns:a16="http://schemas.microsoft.com/office/drawing/2014/main" id="{C032FE5A-0E89-4765-A86D-37422575F614}"/>
              </a:ext>
            </a:extLst>
          </p:cNvPr>
          <p:cNvSpPr txBox="1"/>
          <p:nvPr/>
        </p:nvSpPr>
        <p:spPr>
          <a:xfrm>
            <a:off x="8265691" y="3917184"/>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111" name="Rectangle 110">
            <a:extLst>
              <a:ext uri="{FF2B5EF4-FFF2-40B4-BE49-F238E27FC236}">
                <a16:creationId xmlns:a16="http://schemas.microsoft.com/office/drawing/2014/main"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grpSp>
        <p:nvGrpSpPr>
          <p:cNvPr id="140" name="Group 139">
            <a:extLst>
              <a:ext uri="{FF2B5EF4-FFF2-40B4-BE49-F238E27FC236}">
                <a16:creationId xmlns:a16="http://schemas.microsoft.com/office/drawing/2014/main"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79" name="Rectangle 78">
            <a:hlinkClick r:id="rId6" action="ppaction://hlinksldjump"/>
            <a:extLst>
              <a:ext uri="{FF2B5EF4-FFF2-40B4-BE49-F238E27FC236}">
                <a16:creationId xmlns:a16="http://schemas.microsoft.com/office/drawing/2014/main"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74" name="Picture 2" descr="https://azurecomcdn.azureedge.net/cvt-3d7825fb355c8cc9d89fe54c82739f1513e0a7d1704aec9d33c6af3bdf5daea8/images/page/features/devops-projects/asset-2.png">
            <a:extLst>
              <a:ext uri="{FF2B5EF4-FFF2-40B4-BE49-F238E27FC236}">
                <a16:creationId xmlns:a16="http://schemas.microsoft.com/office/drawing/2014/main" id="{AFE12E9E-B514-4D07-8C2D-7640041567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7584" y="2445819"/>
            <a:ext cx="2162175" cy="130492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45706941-7AAD-4EF7-9894-1B7AAD849434}"/>
              </a:ext>
            </a:extLst>
          </p:cNvPr>
          <p:cNvSpPr txBox="1"/>
          <p:nvPr/>
        </p:nvSpPr>
        <p:spPr>
          <a:xfrm>
            <a:off x="4050885" y="4109959"/>
            <a:ext cx="2562976" cy="561270"/>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Azure DevOps Project</a:t>
            </a:r>
          </a:p>
        </p:txBody>
      </p:sp>
    </p:spTree>
    <p:extLst>
      <p:ext uri="{BB962C8B-B14F-4D97-AF65-F5344CB8AC3E}">
        <p14:creationId xmlns:p14="http://schemas.microsoft.com/office/powerpoint/2010/main" val="42173474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8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375917"/>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automate setup of an entire continuous integration (CI) and continuous delivery (CD) pipeline to Azure</a:t>
            </a:r>
            <a:endParaRPr lang="en-US" sz="2353" dirty="0">
              <a:solidFill>
                <a:srgbClr val="0072C6"/>
              </a:solidFill>
              <a:latin typeface="Segoe UI"/>
              <a:cs typeface="Segoe UI Semibold" panose="020B0702040204020203" pitchFamily="34" charset="0"/>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6146" name="Picture 2" descr="https://azurecomcdn.azureedge.net/cvt-3d7825fb355c8cc9d89fe54c82739f1513e0a7d1704aec9d33c6af3bdf5daea8/images/page/services/devops/index/integrations.jpg">
            <a:extLst>
              <a:ext uri="{FF2B5EF4-FFF2-40B4-BE49-F238E27FC236}">
                <a16:creationId xmlns:a16="http://schemas.microsoft.com/office/drawing/2014/main" id="{573D5378-B7CC-4CCD-877A-A2B6D795D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7456" y="2578654"/>
            <a:ext cx="7257694" cy="337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96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549321" y="119262"/>
            <a:ext cx="8853189" cy="854371"/>
          </a:xfrm>
        </p:spPr>
        <p:txBody>
          <a:bodyPr/>
          <a:lstStyle/>
          <a:p>
            <a:pPr algn="ctr"/>
            <a:r>
              <a:rPr lang="en-US" sz="4000" dirty="0">
                <a:solidFill>
                  <a:srgbClr val="505050"/>
                </a:solidFill>
                <a:latin typeface="Segoe UI"/>
                <a:cs typeface="Segoe UI Semibold" panose="020B0702040204020203" pitchFamily="34" charset="0"/>
              </a:rPr>
              <a:t>Azure DevOps Project</a:t>
            </a:r>
            <a:br>
              <a:rPr lang="en-US" sz="4800" dirty="0">
                <a:solidFill>
                  <a:srgbClr val="505050"/>
                </a:solidFill>
                <a:latin typeface="Segoe UI"/>
                <a:cs typeface="Segoe UI Semibold" panose="020B0702040204020203" pitchFamily="34" charset="0"/>
              </a:rPr>
            </a:br>
            <a:endParaRPr lang="en-US" sz="4705" dirty="0">
              <a:solidFill>
                <a:schemeClr val="tx1"/>
              </a:solidFill>
            </a:endParaRPr>
          </a:p>
        </p:txBody>
      </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4" name="Rectangle 103">
            <a:hlinkClick r:id="rId5"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6"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7"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8"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pic>
        <p:nvPicPr>
          <p:cNvPr id="4098" name="Picture 2" descr="https://azurecomcdn.azureedge.net/cvt-3d7825fb355c8cc9d89fe54c82739f1513e0a7d1704aec9d33c6af3bdf5daea8/images/page/services/devops/index/screenshot.jpg">
            <a:extLst>
              <a:ext uri="{FF2B5EF4-FFF2-40B4-BE49-F238E27FC236}">
                <a16:creationId xmlns:a16="http://schemas.microsoft.com/office/drawing/2014/main" id="{9CE31E02-63D8-4AF4-A28E-D6100EE26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2592" y="832035"/>
            <a:ext cx="9040154" cy="576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823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112922" y="3331747"/>
            <a:ext cx="3411827" cy="235488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8894792" y="1706253"/>
            <a:ext cx="1845059" cy="1249416"/>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8854461" y="1663469"/>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489381" y="2997782"/>
            <a:ext cx="679801" cy="803022"/>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latin typeface="Segoe UI"/>
                <a:cs typeface="Segoe UI Semibold" panose="020B0702040204020203" pitchFamily="34" charset="0"/>
              </a:rPr>
              <a:t>Draft creates a </a:t>
            </a:r>
            <a:r>
              <a:rPr lang="en-US" sz="1176" dirty="0" err="1">
                <a:solidFill>
                  <a:srgbClr val="505050"/>
                </a:solidFill>
                <a:latin typeface="Segoe UI"/>
                <a:cs typeface="Segoe UI Semibold" panose="020B0702040204020203" pitchFamily="34" charset="0"/>
              </a:rPr>
              <a:t>dockerfile</a:t>
            </a:r>
            <a:r>
              <a:rPr lang="en-US" sz="1176" dirty="0">
                <a:solidFill>
                  <a:srgbClr val="505050"/>
                </a:solidFill>
                <a:latin typeface="Segoe UI"/>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19">
                <a:extLst>
                  <a:ext uri="{FF2B5EF4-FFF2-40B4-BE49-F238E27FC236}">
                    <a16:creationId xmlns:a16="http://schemas.microsoft.com/office/drawing/2014/main"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20">
                <a:extLst>
                  <a:ext uri="{FF2B5EF4-FFF2-40B4-BE49-F238E27FC236}">
                    <a16:creationId xmlns:a16="http://schemas.microsoft.com/office/drawing/2014/main"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21">
                <a:extLst>
                  <a:ext uri="{FF2B5EF4-FFF2-40B4-BE49-F238E27FC236}">
                    <a16:creationId xmlns:a16="http://schemas.microsoft.com/office/drawing/2014/main"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2">
                <a:extLst>
                  <a:ext uri="{FF2B5EF4-FFF2-40B4-BE49-F238E27FC236}">
                    <a16:creationId xmlns:a16="http://schemas.microsoft.com/office/drawing/2014/main"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3">
                <a:extLst>
                  <a:ext uri="{FF2B5EF4-FFF2-40B4-BE49-F238E27FC236}">
                    <a16:creationId xmlns:a16="http://schemas.microsoft.com/office/drawing/2014/main"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4">
                <a:extLst>
                  <a:ext uri="{FF2B5EF4-FFF2-40B4-BE49-F238E27FC236}">
                    <a16:creationId xmlns:a16="http://schemas.microsoft.com/office/drawing/2014/main"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5">
                <a:extLst>
                  <a:ext uri="{FF2B5EF4-FFF2-40B4-BE49-F238E27FC236}">
                    <a16:creationId xmlns:a16="http://schemas.microsoft.com/office/drawing/2014/main"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26">
                <a:extLst>
                  <a:ext uri="{FF2B5EF4-FFF2-40B4-BE49-F238E27FC236}">
                    <a16:creationId xmlns:a16="http://schemas.microsoft.com/office/drawing/2014/main"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27">
                <a:extLst>
                  <a:ext uri="{FF2B5EF4-FFF2-40B4-BE49-F238E27FC236}">
                    <a16:creationId xmlns:a16="http://schemas.microsoft.com/office/drawing/2014/main"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28">
                <a:extLst>
                  <a:ext uri="{FF2B5EF4-FFF2-40B4-BE49-F238E27FC236}">
                    <a16:creationId xmlns:a16="http://schemas.microsoft.com/office/drawing/2014/main"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29">
                <a:extLst>
                  <a:ext uri="{FF2B5EF4-FFF2-40B4-BE49-F238E27FC236}">
                    <a16:creationId xmlns:a16="http://schemas.microsoft.com/office/drawing/2014/main"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0">
                <a:extLst>
                  <a:ext uri="{FF2B5EF4-FFF2-40B4-BE49-F238E27FC236}">
                    <a16:creationId xmlns:a16="http://schemas.microsoft.com/office/drawing/2014/main"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1">
                <a:extLst>
                  <a:ext uri="{FF2B5EF4-FFF2-40B4-BE49-F238E27FC236}">
                    <a16:creationId xmlns:a16="http://schemas.microsoft.com/office/drawing/2014/main"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2">
                <a:extLst>
                  <a:ext uri="{FF2B5EF4-FFF2-40B4-BE49-F238E27FC236}">
                    <a16:creationId xmlns:a16="http://schemas.microsoft.com/office/drawing/2014/main"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3">
                <a:extLst>
                  <a:ext uri="{FF2B5EF4-FFF2-40B4-BE49-F238E27FC236}">
                    <a16:creationId xmlns:a16="http://schemas.microsoft.com/office/drawing/2014/main"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4">
                <a:extLst>
                  <a:ext uri="{FF2B5EF4-FFF2-40B4-BE49-F238E27FC236}">
                    <a16:creationId xmlns:a16="http://schemas.microsoft.com/office/drawing/2014/main"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35">
                <a:extLst>
                  <a:ext uri="{FF2B5EF4-FFF2-40B4-BE49-F238E27FC236}">
                    <a16:creationId xmlns:a16="http://schemas.microsoft.com/office/drawing/2014/main"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36">
                <a:extLst>
                  <a:ext uri="{FF2B5EF4-FFF2-40B4-BE49-F238E27FC236}">
                    <a16:creationId xmlns:a16="http://schemas.microsoft.com/office/drawing/2014/main"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37">
                <a:extLst>
                  <a:ext uri="{FF2B5EF4-FFF2-40B4-BE49-F238E27FC236}">
                    <a16:creationId xmlns:a16="http://schemas.microsoft.com/office/drawing/2014/main"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38">
                <a:extLst>
                  <a:ext uri="{FF2B5EF4-FFF2-40B4-BE49-F238E27FC236}">
                    <a16:creationId xmlns:a16="http://schemas.microsoft.com/office/drawing/2014/main"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1165339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latin typeface="Segoe UI"/>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latin typeface="Segoe UI"/>
              </a:rPr>
              <a:t> helps </a:t>
            </a:r>
            <a:r>
              <a:rPr lang="en-US" sz="1372" dirty="0" err="1">
                <a:solidFill>
                  <a:srgbClr val="505050"/>
                </a:solidFill>
                <a:latin typeface="Segoe UI"/>
              </a:rPr>
              <a:t>devs</a:t>
            </a:r>
            <a:r>
              <a:rPr lang="en-US" sz="1372" dirty="0">
                <a:solidFill>
                  <a:srgbClr val="505050"/>
                </a:solidFill>
                <a:latin typeface="Segoe UI"/>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Draft helps </a:t>
            </a:r>
            <a:r>
              <a:rPr lang="en-US" sz="1176" dirty="0" err="1">
                <a:solidFill>
                  <a:srgbClr val="505050"/>
                </a:solidFill>
                <a:latin typeface="Segoe UI"/>
                <a:cs typeface="Segoe UI Semibold" panose="020B0702040204020203" pitchFamily="34" charset="0"/>
              </a:rPr>
              <a:t>devs</a:t>
            </a:r>
            <a:r>
              <a:rPr lang="en-US" sz="1176" dirty="0">
                <a:solidFill>
                  <a:srgbClr val="505050"/>
                </a:solidFill>
                <a:latin typeface="Segoe UI"/>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latin typeface="Segoe UI"/>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0">
                <a:extLst>
                  <a:ext uri="{FF2B5EF4-FFF2-40B4-BE49-F238E27FC236}">
                    <a16:creationId xmlns:a16="http://schemas.microsoft.com/office/drawing/2014/main"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1">
                <a:extLst>
                  <a:ext uri="{FF2B5EF4-FFF2-40B4-BE49-F238E27FC236}">
                    <a16:creationId xmlns:a16="http://schemas.microsoft.com/office/drawing/2014/main"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2">
                <a:extLst>
                  <a:ext uri="{FF2B5EF4-FFF2-40B4-BE49-F238E27FC236}">
                    <a16:creationId xmlns:a16="http://schemas.microsoft.com/office/drawing/2014/main"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3">
                <a:extLst>
                  <a:ext uri="{FF2B5EF4-FFF2-40B4-BE49-F238E27FC236}">
                    <a16:creationId xmlns:a16="http://schemas.microsoft.com/office/drawing/2014/main"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4">
                <a:extLst>
                  <a:ext uri="{FF2B5EF4-FFF2-40B4-BE49-F238E27FC236}">
                    <a16:creationId xmlns:a16="http://schemas.microsoft.com/office/drawing/2014/main"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5">
                <a:extLst>
                  <a:ext uri="{FF2B5EF4-FFF2-40B4-BE49-F238E27FC236}">
                    <a16:creationId xmlns:a16="http://schemas.microsoft.com/office/drawing/2014/main"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26">
                <a:extLst>
                  <a:ext uri="{FF2B5EF4-FFF2-40B4-BE49-F238E27FC236}">
                    <a16:creationId xmlns:a16="http://schemas.microsoft.com/office/drawing/2014/main"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27">
                <a:extLst>
                  <a:ext uri="{FF2B5EF4-FFF2-40B4-BE49-F238E27FC236}">
                    <a16:creationId xmlns:a16="http://schemas.microsoft.com/office/drawing/2014/main"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28">
                <a:extLst>
                  <a:ext uri="{FF2B5EF4-FFF2-40B4-BE49-F238E27FC236}">
                    <a16:creationId xmlns:a16="http://schemas.microsoft.com/office/drawing/2014/main"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29">
                <a:extLst>
                  <a:ext uri="{FF2B5EF4-FFF2-40B4-BE49-F238E27FC236}">
                    <a16:creationId xmlns:a16="http://schemas.microsoft.com/office/drawing/2014/main"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0">
                <a:extLst>
                  <a:ext uri="{FF2B5EF4-FFF2-40B4-BE49-F238E27FC236}">
                    <a16:creationId xmlns:a16="http://schemas.microsoft.com/office/drawing/2014/main"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1">
                <a:extLst>
                  <a:ext uri="{FF2B5EF4-FFF2-40B4-BE49-F238E27FC236}">
                    <a16:creationId xmlns:a16="http://schemas.microsoft.com/office/drawing/2014/main"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32">
                <a:extLst>
                  <a:ext uri="{FF2B5EF4-FFF2-40B4-BE49-F238E27FC236}">
                    <a16:creationId xmlns:a16="http://schemas.microsoft.com/office/drawing/2014/main"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33">
                <a:extLst>
                  <a:ext uri="{FF2B5EF4-FFF2-40B4-BE49-F238E27FC236}">
                    <a16:creationId xmlns:a16="http://schemas.microsoft.com/office/drawing/2014/main"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34">
                <a:extLst>
                  <a:ext uri="{FF2B5EF4-FFF2-40B4-BE49-F238E27FC236}">
                    <a16:creationId xmlns:a16="http://schemas.microsoft.com/office/drawing/2014/main"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35">
                <a:extLst>
                  <a:ext uri="{FF2B5EF4-FFF2-40B4-BE49-F238E27FC236}">
                    <a16:creationId xmlns:a16="http://schemas.microsoft.com/office/drawing/2014/main"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36">
                <a:extLst>
                  <a:ext uri="{FF2B5EF4-FFF2-40B4-BE49-F238E27FC236}">
                    <a16:creationId xmlns:a16="http://schemas.microsoft.com/office/drawing/2014/main"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37">
                <a:extLst>
                  <a:ext uri="{FF2B5EF4-FFF2-40B4-BE49-F238E27FC236}">
                    <a16:creationId xmlns:a16="http://schemas.microsoft.com/office/drawing/2014/main"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38">
                <a:extLst>
                  <a:ext uri="{FF2B5EF4-FFF2-40B4-BE49-F238E27FC236}">
                    <a16:creationId xmlns:a16="http://schemas.microsoft.com/office/drawing/2014/main"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6211395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latin typeface="Segoe UI"/>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latin typeface="Segoe UI"/>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85">
            <a:extLst>
              <a:ext uri="{FF2B5EF4-FFF2-40B4-BE49-F238E27FC236}">
                <a16:creationId xmlns:a16="http://schemas.microsoft.com/office/drawing/2014/main"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19">
                <a:extLst>
                  <a:ext uri="{FF2B5EF4-FFF2-40B4-BE49-F238E27FC236}">
                    <a16:creationId xmlns:a16="http://schemas.microsoft.com/office/drawing/2014/main"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0">
                <a:extLst>
                  <a:ext uri="{FF2B5EF4-FFF2-40B4-BE49-F238E27FC236}">
                    <a16:creationId xmlns:a16="http://schemas.microsoft.com/office/drawing/2014/main"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21">
                <a:extLst>
                  <a:ext uri="{FF2B5EF4-FFF2-40B4-BE49-F238E27FC236}">
                    <a16:creationId xmlns:a16="http://schemas.microsoft.com/office/drawing/2014/main"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22">
                <a:extLst>
                  <a:ext uri="{FF2B5EF4-FFF2-40B4-BE49-F238E27FC236}">
                    <a16:creationId xmlns:a16="http://schemas.microsoft.com/office/drawing/2014/main"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23">
                <a:extLst>
                  <a:ext uri="{FF2B5EF4-FFF2-40B4-BE49-F238E27FC236}">
                    <a16:creationId xmlns:a16="http://schemas.microsoft.com/office/drawing/2014/main"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124">
                <a:extLst>
                  <a:ext uri="{FF2B5EF4-FFF2-40B4-BE49-F238E27FC236}">
                    <a16:creationId xmlns:a16="http://schemas.microsoft.com/office/drawing/2014/main"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125">
                <a:extLst>
                  <a:ext uri="{FF2B5EF4-FFF2-40B4-BE49-F238E27FC236}">
                    <a16:creationId xmlns:a16="http://schemas.microsoft.com/office/drawing/2014/main"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126">
                <a:extLst>
                  <a:ext uri="{FF2B5EF4-FFF2-40B4-BE49-F238E27FC236}">
                    <a16:creationId xmlns:a16="http://schemas.microsoft.com/office/drawing/2014/main"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127">
                <a:extLst>
                  <a:ext uri="{FF2B5EF4-FFF2-40B4-BE49-F238E27FC236}">
                    <a16:creationId xmlns:a16="http://schemas.microsoft.com/office/drawing/2014/main"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128">
                <a:extLst>
                  <a:ext uri="{FF2B5EF4-FFF2-40B4-BE49-F238E27FC236}">
                    <a16:creationId xmlns:a16="http://schemas.microsoft.com/office/drawing/2014/main"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129">
                <a:extLst>
                  <a:ext uri="{FF2B5EF4-FFF2-40B4-BE49-F238E27FC236}">
                    <a16:creationId xmlns:a16="http://schemas.microsoft.com/office/drawing/2014/main"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130">
                <a:extLst>
                  <a:ext uri="{FF2B5EF4-FFF2-40B4-BE49-F238E27FC236}">
                    <a16:creationId xmlns:a16="http://schemas.microsoft.com/office/drawing/2014/main"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131">
                <a:extLst>
                  <a:ext uri="{FF2B5EF4-FFF2-40B4-BE49-F238E27FC236}">
                    <a16:creationId xmlns:a16="http://schemas.microsoft.com/office/drawing/2014/main"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132">
                <a:extLst>
                  <a:ext uri="{FF2B5EF4-FFF2-40B4-BE49-F238E27FC236}">
                    <a16:creationId xmlns:a16="http://schemas.microsoft.com/office/drawing/2014/main"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133">
                <a:extLst>
                  <a:ext uri="{FF2B5EF4-FFF2-40B4-BE49-F238E27FC236}">
                    <a16:creationId xmlns:a16="http://schemas.microsoft.com/office/drawing/2014/main"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134">
                <a:extLst>
                  <a:ext uri="{FF2B5EF4-FFF2-40B4-BE49-F238E27FC236}">
                    <a16:creationId xmlns:a16="http://schemas.microsoft.com/office/drawing/2014/main"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135">
                <a:extLst>
                  <a:ext uri="{FF2B5EF4-FFF2-40B4-BE49-F238E27FC236}">
                    <a16:creationId xmlns:a16="http://schemas.microsoft.com/office/drawing/2014/main"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136">
                <a:extLst>
                  <a:ext uri="{FF2B5EF4-FFF2-40B4-BE49-F238E27FC236}">
                    <a16:creationId xmlns:a16="http://schemas.microsoft.com/office/drawing/2014/main"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137">
                <a:extLst>
                  <a:ext uri="{FF2B5EF4-FFF2-40B4-BE49-F238E27FC236}">
                    <a16:creationId xmlns:a16="http://schemas.microsoft.com/office/drawing/2014/main"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138">
                <a:extLst>
                  <a:ext uri="{FF2B5EF4-FFF2-40B4-BE49-F238E27FC236}">
                    <a16:creationId xmlns:a16="http://schemas.microsoft.com/office/drawing/2014/main"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624564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latin typeface="Segoe UI"/>
              </a:rPr>
              <a:t>Using two simple commands, developers can now begin hacking on container-based applications without requiring Docker or even installing Kubernetes themselves</a:t>
            </a:r>
            <a:endParaRPr lang="en-US" sz="1372" dirty="0">
              <a:solidFill>
                <a:srgbClr val="505050"/>
              </a:solidFill>
              <a:latin typeface="Segoe UI"/>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latin typeface="Segoe UI"/>
              </a:rPr>
              <a:t>Draft detects which language your app is written in, and then uses packs to generate a </a:t>
            </a:r>
            <a:r>
              <a:rPr lang="en-US" sz="1372" dirty="0" err="1">
                <a:solidFill>
                  <a:srgbClr val="505050"/>
                </a:solidFill>
                <a:latin typeface="Segoe UI"/>
              </a:rPr>
              <a:t>Dockerfile</a:t>
            </a:r>
            <a:r>
              <a:rPr lang="en-US" sz="1372" dirty="0">
                <a:solidFill>
                  <a:srgbClr val="505050"/>
                </a:solidFill>
                <a:latin typeface="Segoe UI"/>
              </a:rPr>
              <a:t> and Helm Chart with the best practices for that language</a:t>
            </a:r>
            <a:endParaRPr lang="en-US" sz="1372" dirty="0">
              <a:solidFill>
                <a:srgbClr val="505050"/>
              </a:solidFill>
              <a:latin typeface="Segoe UI"/>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9">
                <a:extLst>
                  <a:ext uri="{FF2B5EF4-FFF2-40B4-BE49-F238E27FC236}">
                    <a16:creationId xmlns:a16="http://schemas.microsoft.com/office/drawing/2014/main"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0">
                <a:extLst>
                  <a:ext uri="{FF2B5EF4-FFF2-40B4-BE49-F238E27FC236}">
                    <a16:creationId xmlns:a16="http://schemas.microsoft.com/office/drawing/2014/main"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1">
                <a:extLst>
                  <a:ext uri="{FF2B5EF4-FFF2-40B4-BE49-F238E27FC236}">
                    <a16:creationId xmlns:a16="http://schemas.microsoft.com/office/drawing/2014/main"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2">
                <a:extLst>
                  <a:ext uri="{FF2B5EF4-FFF2-40B4-BE49-F238E27FC236}">
                    <a16:creationId xmlns:a16="http://schemas.microsoft.com/office/drawing/2014/main"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3">
                <a:extLst>
                  <a:ext uri="{FF2B5EF4-FFF2-40B4-BE49-F238E27FC236}">
                    <a16:creationId xmlns:a16="http://schemas.microsoft.com/office/drawing/2014/main"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24">
                <a:extLst>
                  <a:ext uri="{FF2B5EF4-FFF2-40B4-BE49-F238E27FC236}">
                    <a16:creationId xmlns:a16="http://schemas.microsoft.com/office/drawing/2014/main"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25">
                <a:extLst>
                  <a:ext uri="{FF2B5EF4-FFF2-40B4-BE49-F238E27FC236}">
                    <a16:creationId xmlns:a16="http://schemas.microsoft.com/office/drawing/2014/main"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26">
                <a:extLst>
                  <a:ext uri="{FF2B5EF4-FFF2-40B4-BE49-F238E27FC236}">
                    <a16:creationId xmlns:a16="http://schemas.microsoft.com/office/drawing/2014/main"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27">
                <a:extLst>
                  <a:ext uri="{FF2B5EF4-FFF2-40B4-BE49-F238E27FC236}">
                    <a16:creationId xmlns:a16="http://schemas.microsoft.com/office/drawing/2014/main"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8">
                <a:extLst>
                  <a:ext uri="{FF2B5EF4-FFF2-40B4-BE49-F238E27FC236}">
                    <a16:creationId xmlns:a16="http://schemas.microsoft.com/office/drawing/2014/main"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9">
                <a:extLst>
                  <a:ext uri="{FF2B5EF4-FFF2-40B4-BE49-F238E27FC236}">
                    <a16:creationId xmlns:a16="http://schemas.microsoft.com/office/drawing/2014/main"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0">
                <a:extLst>
                  <a:ext uri="{FF2B5EF4-FFF2-40B4-BE49-F238E27FC236}">
                    <a16:creationId xmlns:a16="http://schemas.microsoft.com/office/drawing/2014/main"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1">
                <a:extLst>
                  <a:ext uri="{FF2B5EF4-FFF2-40B4-BE49-F238E27FC236}">
                    <a16:creationId xmlns:a16="http://schemas.microsoft.com/office/drawing/2014/main"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2">
                <a:extLst>
                  <a:ext uri="{FF2B5EF4-FFF2-40B4-BE49-F238E27FC236}">
                    <a16:creationId xmlns:a16="http://schemas.microsoft.com/office/drawing/2014/main"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33">
                <a:extLst>
                  <a:ext uri="{FF2B5EF4-FFF2-40B4-BE49-F238E27FC236}">
                    <a16:creationId xmlns:a16="http://schemas.microsoft.com/office/drawing/2014/main"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34">
                <a:extLst>
                  <a:ext uri="{FF2B5EF4-FFF2-40B4-BE49-F238E27FC236}">
                    <a16:creationId xmlns:a16="http://schemas.microsoft.com/office/drawing/2014/main"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35">
                <a:extLst>
                  <a:ext uri="{FF2B5EF4-FFF2-40B4-BE49-F238E27FC236}">
                    <a16:creationId xmlns:a16="http://schemas.microsoft.com/office/drawing/2014/main"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36">
                <a:extLst>
                  <a:ext uri="{FF2B5EF4-FFF2-40B4-BE49-F238E27FC236}">
                    <a16:creationId xmlns:a16="http://schemas.microsoft.com/office/drawing/2014/main"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37">
                <a:extLst>
                  <a:ext uri="{FF2B5EF4-FFF2-40B4-BE49-F238E27FC236}">
                    <a16:creationId xmlns:a16="http://schemas.microsoft.com/office/drawing/2014/main"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8">
                <a:extLst>
                  <a:ext uri="{FF2B5EF4-FFF2-40B4-BE49-F238E27FC236}">
                    <a16:creationId xmlns:a16="http://schemas.microsoft.com/office/drawing/2014/main"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350787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6200193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latin typeface="Segoe UI"/>
              </a:rPr>
              <a:t>Charts can describe complex apps; provide repeatable app installs, and serve as a single point of authority</a:t>
            </a:r>
            <a:endParaRPr lang="en-US" sz="1372" dirty="0">
              <a:solidFill>
                <a:srgbClr val="505050"/>
              </a:solidFill>
              <a:latin typeface="Segoe UI"/>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latin typeface="Segoe UI"/>
              </a:rPr>
              <a:t>Take the pain out </a:t>
            </a:r>
            <a:br>
              <a:rPr lang="en-US" sz="1372" dirty="0">
                <a:solidFill>
                  <a:srgbClr val="505050"/>
                </a:solidFill>
                <a:latin typeface="Segoe UI"/>
              </a:rPr>
            </a:br>
            <a:r>
              <a:rPr lang="en-US" sz="1372" dirty="0">
                <a:solidFill>
                  <a:srgbClr val="505050"/>
                </a:solidFill>
                <a:latin typeface="Segoe UI"/>
              </a:rPr>
              <a:t>of updates with in-place upgrades and custom hooks</a:t>
            </a:r>
            <a:endParaRPr lang="en-US" sz="1372" dirty="0">
              <a:solidFill>
                <a:srgbClr val="505050"/>
              </a:solidFill>
              <a:latin typeface="Segoe UI"/>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latin typeface="Segoe UI"/>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latin typeface="Segoe UI"/>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latin typeface="Segoe UI"/>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latin typeface="Segoe UI"/>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Helm Charts helps you define, install, and upgrade even the most complex Kubernetes application</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57" name="Rectangle 156">
            <a:hlinkClick r:id="rId5"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Rectangle 157">
            <a:hlinkClick r:id="rId6" action="ppaction://hlinksldjump"/>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Rectangle 158">
            <a:hlinkClick r:id="rId7"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 name="Rectangle 159">
            <a:hlinkClick r:id="rId8"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
        <p:nvSpPr>
          <p:cNvPr id="131" name="Text Placeholder 2">
            <a:extLst>
              <a:ext uri="{FF2B5EF4-FFF2-40B4-BE49-F238E27FC236}">
                <a16:creationId xmlns:a16="http://schemas.microsoft.com/office/drawing/2014/main" id="{A98F2F50-D599-41EC-AC37-A7FBD453F53B}"/>
              </a:ext>
            </a:extLst>
          </p:cNvPr>
          <p:cNvSpPr txBox="1">
            <a:spLocks/>
          </p:cNvSpPr>
          <p:nvPr/>
        </p:nvSpPr>
        <p:spPr>
          <a:xfrm>
            <a:off x="2861189" y="2410709"/>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a:t>
            </a:r>
            <a:r>
              <a:rPr lang="en-US" sz="2745" dirty="0" err="1">
                <a:gradFill>
                  <a:gsLst>
                    <a:gs pos="1250">
                      <a:srgbClr val="505050"/>
                    </a:gs>
                    <a:gs pos="100000">
                      <a:srgbClr val="505050"/>
                    </a:gs>
                  </a:gsLst>
                  <a:lin ang="5400000" scaled="0"/>
                </a:gradFill>
                <a:latin typeface="Consolas" charset="0"/>
                <a:ea typeface="Consolas" charset="0"/>
                <a:cs typeface="Consolas" charset="0"/>
              </a:rPr>
              <a:t>init</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 https://charts.bitnami.com/bitnami</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t>
            </a:r>
            <a:r>
              <a:rPr lang="en-US" sz="2745" dirty="0" err="1">
                <a:gradFill>
                  <a:gsLst>
                    <a:gs pos="1250">
                      <a:srgbClr val="505050"/>
                    </a:gs>
                    <a:gs pos="100000">
                      <a:srgbClr val="505050"/>
                    </a:gs>
                  </a:gsLst>
                  <a:lin ang="5400000" scaled="0"/>
                </a:gradFill>
                <a:latin typeface="Consolas" charset="0"/>
                <a:ea typeface="Consolas" charset="0"/>
                <a:cs typeface="Consolas" charset="0"/>
              </a:rPr>
              <a:t>bitnami</a:t>
            </a:r>
            <a:r>
              <a:rPr lang="en-US" sz="2745" dirty="0">
                <a:gradFill>
                  <a:gsLst>
                    <a:gs pos="1250">
                      <a:srgbClr val="505050"/>
                    </a:gs>
                    <a:gs pos="100000">
                      <a:srgbClr val="505050"/>
                    </a:gs>
                  </a:gsLst>
                  <a:lin ang="5400000" scaled="0"/>
                </a:gradFill>
                <a:latin typeface="Consolas" charset="0"/>
                <a:ea typeface="Consolas" charset="0"/>
                <a:cs typeface="Consolas" charset="0"/>
              </a:rPr>
              <a:t>/</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Tree>
    <p:extLst>
      <p:ext uri="{BB962C8B-B14F-4D97-AF65-F5344CB8AC3E}">
        <p14:creationId xmlns:p14="http://schemas.microsoft.com/office/powerpoint/2010/main" val="31390035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651" y="3674059"/>
            <a:ext cx="1725398" cy="575631"/>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475" y="3674059"/>
            <a:ext cx="1725398" cy="575631"/>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74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24933482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241476" y="730250"/>
            <a:ext cx="11889564" cy="917575"/>
          </a:xfrm>
          <a:prstGeom prst="rect">
            <a:avLst/>
          </a:prstGeom>
        </p:spPr>
        <p:txBody>
          <a:bodyPr vert="horz" wrap="square" lIns="146304" tIns="91440" rIns="146304" bIns="9144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742"/>
            <a:r>
              <a:rPr lang="en-US" altLang="zh-CN"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rPr>
              <a:t>Take </a:t>
            </a:r>
            <a:r>
              <a:rPr lang="en-US" altLang="zh-CN" sz="4000" spc="-102" dirty="0" err="1">
                <a:ln w="3175">
                  <a:noFill/>
                </a:ln>
                <a:solidFill>
                  <a:schemeClr val="bg1"/>
                </a:solidFill>
                <a:latin typeface="微软雅黑" panose="020B0503020204020204" pitchFamily="34" charset="-122"/>
                <a:ea typeface="微软雅黑" panose="020B0503020204020204" pitchFamily="34" charset="-122"/>
                <a:cs typeface="Segoe UI" pitchFamily="34" charset="0"/>
              </a:rPr>
              <a:t>aways</a:t>
            </a:r>
            <a:endParaRPr lang="en-US" sz="4000" spc="-102" dirty="0">
              <a:ln w="3175">
                <a:noFill/>
              </a:ln>
              <a:solidFill>
                <a:schemeClr val="bg1"/>
              </a:solidFill>
              <a:latin typeface="微软雅黑" panose="020B0503020204020204" pitchFamily="34" charset="-122"/>
              <a:ea typeface="微软雅黑" panose="020B0503020204020204" pitchFamily="34" charset="-122"/>
              <a:cs typeface="Segoe UI" pitchFamily="34" charset="0"/>
            </a:endParaRPr>
          </a:p>
        </p:txBody>
      </p:sp>
      <p:sp>
        <p:nvSpPr>
          <p:cNvPr id="3" name="Text Placeholder 4"/>
          <p:cNvSpPr txBox="1">
            <a:spLocks/>
          </p:cNvSpPr>
          <p:nvPr/>
        </p:nvSpPr>
        <p:spPr>
          <a:xfrm>
            <a:off x="371475" y="1647825"/>
            <a:ext cx="11579049" cy="4823996"/>
          </a:xfrm>
          <a:prstGeom prst="rect">
            <a:avLst/>
          </a:prstGeom>
        </p:spPr>
        <p:txBody>
          <a:bodyPr vert="horz" lIns="91440" tIns="45720" rIns="91440" bIns="45720" rtlCol="0" anchor="t"/>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https://docs.microsoft.com/zh-cn/azure/aks/</a:t>
            </a: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AKS on Azure China is in Public Preview</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https://aka.ms/aks/get-started-china</a:t>
            </a:r>
          </a:p>
          <a:p>
            <a:endParaRPr lang="en-US" altLang="zh-CN" sz="28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Get a simple k8s demo on Azure:</a:t>
            </a:r>
          </a:p>
          <a:p>
            <a:r>
              <a:rPr lang="en-US" altLang="zh-CN" sz="2800" dirty="0">
                <a:solidFill>
                  <a:schemeClr val="bg1"/>
                </a:solidFill>
                <a:latin typeface="Segoe UI" panose="020B0502040204020203" pitchFamily="34" charset="0"/>
                <a:ea typeface="微软雅黑" panose="020B0503020204020204" pitchFamily="34" charset="-122"/>
                <a:cs typeface="Segoe UI" panose="020B0502040204020203" pitchFamily="34" charset="0"/>
              </a:rPr>
              <a:t>	</a:t>
            </a:r>
            <a:r>
              <a:rPr lang="en-US" altLang="zh-CN" sz="3200"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https://github.com/andyzhangx/k8s-demo</a:t>
            </a:r>
          </a:p>
          <a:p>
            <a:endPar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457200" indent="-457200">
              <a:buFont typeface="Arial" panose="020B0604020202020204" pitchFamily="34" charset="0"/>
              <a:buChar char="•"/>
            </a:pPr>
            <a:r>
              <a:rPr lang="en-US" altLang="zh-CN" sz="2800" dirty="0">
                <a:solidFill>
                  <a:schemeClr val="bg1"/>
                </a:solidFill>
                <a:latin typeface="Segoe UI" panose="020B0502040204020203" pitchFamily="34" charset="0"/>
                <a:cs typeface="Segoe UI" panose="020B0502040204020203" pitchFamily="34" charset="0"/>
              </a:rPr>
              <a:t>Get the slides:</a:t>
            </a:r>
          </a:p>
          <a:p>
            <a:r>
              <a:rPr lang="en-US" altLang="zh-CN" sz="3200" dirty="0">
                <a:solidFill>
                  <a:schemeClr val="bg1"/>
                </a:solidFill>
                <a:latin typeface="Segoe UI" panose="020B0502040204020203" pitchFamily="34" charset="0"/>
                <a:ea typeface="Segoe UI" panose="020B0502040204020203" pitchFamily="34" charset="0"/>
                <a:cs typeface="Segoe UI" panose="020B0502040204020203" pitchFamily="34" charset="0"/>
              </a:rPr>
              <a:t>	 https://github.com/andyzhangx/k8s-demo/blob/master/aks-overview.pptx</a:t>
            </a:r>
          </a:p>
        </p:txBody>
      </p:sp>
    </p:spTree>
    <p:extLst>
      <p:ext uri="{BB962C8B-B14F-4D97-AF65-F5344CB8AC3E}">
        <p14:creationId xmlns:p14="http://schemas.microsoft.com/office/powerpoint/2010/main" val="12694901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defTabSz="914367">
                <a:spcAft>
                  <a:spcPts val="2353"/>
                </a:spcAft>
              </a:pPr>
              <a:r>
                <a:rPr lang="en-US" sz="1765" dirty="0">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130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val="20000"/>
                    </a:ext>
                  </a:extLst>
                </a:gridCol>
                <a:gridCol w="7694313">
                  <a:extLst>
                    <a:ext uri="{9D8B030D-6E8A-4147-A177-3AD203B41FA5}">
                      <a16:colId xmlns:a16="http://schemas.microsoft.com/office/drawing/2014/main"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213"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5.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6.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7.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8.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9689</TotalTime>
  <Words>15632</Words>
  <Application>Microsoft Office PowerPoint</Application>
  <PresentationFormat>Widescreen</PresentationFormat>
  <Paragraphs>1772</Paragraphs>
  <Slides>115</Slides>
  <Notes>106</Notes>
  <HiddenSlides>23</HiddenSlides>
  <MMClips>0</MMClips>
  <ScaleCrop>false</ScaleCrop>
  <HeadingPairs>
    <vt:vector size="8" baseType="variant">
      <vt:variant>
        <vt:lpstr>Fonts Used</vt:lpstr>
      </vt:variant>
      <vt:variant>
        <vt:i4>14</vt:i4>
      </vt:variant>
      <vt:variant>
        <vt:lpstr>Theme</vt:lpstr>
      </vt:variant>
      <vt:variant>
        <vt:i4>18</vt:i4>
      </vt:variant>
      <vt:variant>
        <vt:lpstr>Embedded OLE Servers</vt:lpstr>
      </vt:variant>
      <vt:variant>
        <vt:i4>1</vt:i4>
      </vt:variant>
      <vt:variant>
        <vt:lpstr>Slide Titles</vt:lpstr>
      </vt:variant>
      <vt:variant>
        <vt:i4>115</vt:i4>
      </vt:variant>
    </vt:vector>
  </HeadingPairs>
  <TitlesOfParts>
    <vt:vector size="148" baseType="lpstr">
      <vt:lpstr>Quattrocento Sans</vt:lpstr>
      <vt:lpstr>微软雅黑</vt:lpstr>
      <vt:lpstr>微软雅黑</vt:lpstr>
      <vt:lpstr>Arial</vt:lpstr>
      <vt:lpstr>Calibri</vt:lpstr>
      <vt:lpstr>Calibri Light</vt:lpstr>
      <vt:lpstr>Consolas</vt:lpstr>
      <vt:lpstr>Courier New</vt:lpstr>
      <vt:lpstr>Segoe UI</vt:lpstr>
      <vt:lpstr>Segoe UI Light</vt:lpstr>
      <vt:lpstr>Segoe UI Semibold</vt:lpstr>
      <vt:lpstr>Segoe UI Semilight</vt:lpstr>
      <vt:lpstr>Symbol</vt:lpstr>
      <vt:lpstr>Wingdings</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Server and Cloud 2013</vt:lpstr>
      <vt:lpstr>1_Azure 2015</vt:lpstr>
      <vt:lpstr>think-cell Slide</vt:lpstr>
      <vt:lpstr>PowerPoint Presentation</vt:lpstr>
      <vt:lpstr>Table of contents</vt:lpstr>
      <vt:lpstr>Containers 101</vt:lpstr>
      <vt:lpstr>From traditional app to modern app</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Container Management at Scale</vt:lpstr>
      <vt:lpstr>Kubernetes: the de-facto orchestrator</vt:lpstr>
      <vt:lpstr>Kubernetes: empowering you to do more</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Azure Kubernetes Service (AKS)</vt:lpstr>
      <vt:lpstr>AKS Engine</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Release automation tools</vt:lpstr>
      <vt:lpstr>DevOps Practices Arrive</vt:lpstr>
      <vt:lpstr>DevOps – Why?</vt:lpstr>
      <vt:lpstr>Common Toolsets</vt:lpstr>
      <vt:lpstr>Release automation tools</vt:lpstr>
      <vt:lpstr>Azure DevOps Project </vt:lpstr>
      <vt:lpstr>Azure DevOps Project </vt:lpstr>
      <vt:lpstr>Release automation workflow</vt:lpstr>
      <vt:lpstr>Release automation workflow</vt:lpstr>
      <vt:lpstr>Release automation workflow</vt:lpstr>
      <vt:lpstr>Draft</vt:lpstr>
      <vt:lpstr>Draft</vt:lpstr>
      <vt:lpstr>Helm</vt:lpstr>
      <vt:lpstr>Helm</vt:lpstr>
      <vt:lpstr>Helm</vt:lpstr>
      <vt:lpstr>Helm Charts</vt:lpstr>
      <vt:lpstr>Chart structure</vt:lpstr>
      <vt:lpstr>Helm values.yaml</vt:lpstr>
      <vt:lpstr>Brigade</vt:lpstr>
      <vt:lpstr>Brigade</vt:lpstr>
      <vt:lpstr>Kashti</vt:lpstr>
      <vt:lpstr>Kashti</vt:lpstr>
      <vt:lpstr>PowerPoint Presentation</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Andy Zhang (OSTC)</cp:lastModifiedBy>
  <cp:revision>237</cp:revision>
  <dcterms:created xsi:type="dcterms:W3CDTF">2017-09-13T18:05:02Z</dcterms:created>
  <dcterms:modified xsi:type="dcterms:W3CDTF">2019-03-11T08:35:15Z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xiazhang@microsoft.com</vt:lpwstr>
  </property>
  <property fmtid="{D5CDD505-2E9C-101B-9397-08002B2CF9AE}" pid="5" name="MSIP_Label_f42aa342-8706-4288-bd11-ebb85995028c_SetDate">
    <vt:lpwstr>2019-03-07T14:40:10.4014286Z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2507f3bd-5975-4179-85d8-44f0a2cf31a3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